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tiff" ContentType="image/tiff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4"/>
  </p:notesMasterIdLst>
  <p:sldIdLst>
    <p:sldId id="256" r:id="rId2"/>
    <p:sldId id="262" r:id="rId3"/>
    <p:sldId id="287" r:id="rId4"/>
    <p:sldId id="263" r:id="rId5"/>
    <p:sldId id="264" r:id="rId6"/>
    <p:sldId id="265" r:id="rId7"/>
    <p:sldId id="266" r:id="rId8"/>
    <p:sldId id="267" r:id="rId9"/>
    <p:sldId id="307" r:id="rId10"/>
    <p:sldId id="268" r:id="rId11"/>
    <p:sldId id="306" r:id="rId12"/>
    <p:sldId id="329" r:id="rId13"/>
    <p:sldId id="330" r:id="rId14"/>
    <p:sldId id="308" r:id="rId15"/>
    <p:sldId id="312" r:id="rId16"/>
    <p:sldId id="314" r:id="rId17"/>
    <p:sldId id="313" r:id="rId18"/>
    <p:sldId id="331" r:id="rId19"/>
    <p:sldId id="315" r:id="rId20"/>
    <p:sldId id="316" r:id="rId21"/>
    <p:sldId id="317" r:id="rId22"/>
    <p:sldId id="318" r:id="rId23"/>
    <p:sldId id="319" r:id="rId24"/>
    <p:sldId id="320" r:id="rId25"/>
    <p:sldId id="321" r:id="rId26"/>
    <p:sldId id="322" r:id="rId27"/>
    <p:sldId id="323" r:id="rId28"/>
    <p:sldId id="324" r:id="rId29"/>
    <p:sldId id="325" r:id="rId30"/>
    <p:sldId id="326" r:id="rId31"/>
    <p:sldId id="328" r:id="rId32"/>
    <p:sldId id="278" r:id="rId33"/>
    <p:sldId id="279" r:id="rId34"/>
    <p:sldId id="280" r:id="rId35"/>
    <p:sldId id="281" r:id="rId36"/>
    <p:sldId id="282" r:id="rId37"/>
    <p:sldId id="283" r:id="rId38"/>
    <p:sldId id="309" r:id="rId39"/>
    <p:sldId id="310" r:id="rId40"/>
    <p:sldId id="333" r:id="rId41"/>
    <p:sldId id="332" r:id="rId42"/>
    <p:sldId id="285" r:id="rId4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82" d="100"/>
          <a:sy n="82" d="100"/>
        </p:scale>
        <p:origin x="-1264" y="-12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presProps" Target="presProps.xml"/><Relationship Id="rId47" Type="http://schemas.openxmlformats.org/officeDocument/2006/relationships/viewProps" Target="viewProps.xml"/><Relationship Id="rId48" Type="http://schemas.openxmlformats.org/officeDocument/2006/relationships/theme" Target="theme/theme1.xml"/><Relationship Id="rId49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notesMaster" Target="notesMasters/notesMaster1.xml"/><Relationship Id="rId45" Type="http://schemas.openxmlformats.org/officeDocument/2006/relationships/printerSettings" Target="printerSettings/printerSettings1.bin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C051C4-3F40-BD43-8839-8ACF090D5CFC}" type="datetimeFigureOut">
              <a:rPr lang="en-US" smtClean="0"/>
              <a:t>06/02/2017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326948-E17A-D94E-8C3E-63A02F4CAD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0063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DFF19-343A-0B44-AA55-160401DE0498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242622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4588" y="687388"/>
            <a:ext cx="4568825" cy="34274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C17FEEC-E076-4552-BB7E-97C5C2B81A70}" type="slidenum">
              <a:rPr lang="en-GB" smtClean="0"/>
              <a:pPr>
                <a:defRPr/>
              </a:pPr>
              <a:t>19</a:t>
            </a:fld>
            <a:endParaRPr lang="en-GB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4588" y="687388"/>
            <a:ext cx="4568825" cy="34274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C17FEEC-E076-4552-BB7E-97C5C2B81A70}" type="slidenum">
              <a:rPr lang="en-GB" smtClean="0"/>
              <a:pPr>
                <a:defRPr/>
              </a:pPr>
              <a:t>22</a:t>
            </a:fld>
            <a:endParaRPr lang="en-GB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127A067-AB0D-1D4D-95EE-5174BE83A7D8}" type="slidenum">
              <a:rPr lang="en-GB"/>
              <a:pPr/>
              <a:t>28</a:t>
            </a:fld>
            <a:endParaRPr lang="en-GB"/>
          </a:p>
        </p:txBody>
      </p:sp>
      <p:sp>
        <p:nvSpPr>
          <p:cNvPr id="409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409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0322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A869D9-B8F0-C94D-9FF2-9627E2971A2C}" type="slidenum">
              <a:rPr lang="it-IT" smtClean="0"/>
              <a:t>29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78476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100F36-BCC7-D049-B7BA-A482EB91BA91}" type="slidenum">
              <a:rPr lang="it-IT" smtClean="0"/>
              <a:t>31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648918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100F36-BCC7-D049-B7BA-A482EB91BA91}" type="slidenum">
              <a:rPr lang="it-IT" smtClean="0"/>
              <a:t>32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648918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100F36-BCC7-D049-B7BA-A482EB91BA91}" type="slidenum">
              <a:rPr lang="it-IT" smtClean="0"/>
              <a:t>33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332116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100F36-BCC7-D049-B7BA-A482EB91BA91}" type="slidenum">
              <a:rPr lang="it-IT" smtClean="0"/>
              <a:t>34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648918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100F36-BCC7-D049-B7BA-A482EB91BA91}" type="slidenum">
              <a:rPr lang="it-IT" smtClean="0"/>
              <a:t>35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648918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100F36-BCC7-D049-B7BA-A482EB91BA91}" type="slidenum">
              <a:rPr lang="it-IT" smtClean="0"/>
              <a:t>36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648918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DFF19-343A-0B44-AA55-160401DE0498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2426227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100F36-BCC7-D049-B7BA-A482EB91BA91}" type="slidenum">
              <a:rPr lang="it-IT" smtClean="0"/>
              <a:t>37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6489188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DB5D90A7-5DF5-D149-9C10-283FA5B2744F}" type="slidenum">
              <a:rPr lang="de-DE" sz="1200"/>
              <a:pPr/>
              <a:t>39</a:t>
            </a:fld>
            <a:endParaRPr lang="de-DE" sz="1200"/>
          </a:p>
        </p:txBody>
      </p:sp>
      <p:sp>
        <p:nvSpPr>
          <p:cNvPr id="31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Tx/>
              <a:buNone/>
            </a:pPr>
            <a:endParaRPr lang="en-GB" dirty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100F36-BCC7-D049-B7BA-A482EB91BA91}" type="slidenum">
              <a:rPr lang="it-IT" smtClean="0"/>
              <a:t>40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6489188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100F36-BCC7-D049-B7BA-A482EB91BA91}" type="slidenum">
              <a:rPr lang="it-IT" smtClean="0"/>
              <a:t>41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6489188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100F36-BCC7-D049-B7BA-A482EB91BA91}" type="slidenum">
              <a:rPr lang="it-IT" smtClean="0"/>
              <a:t>42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648918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100F36-BCC7-D049-B7BA-A482EB91BA91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567936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100F36-BCC7-D049-B7BA-A482EB91BA91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567936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100F36-BCC7-D049-B7BA-A482EB91BA91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567936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100F36-BCC7-D049-B7BA-A482EB91BA91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567936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it-IT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DFF19-343A-0B44-AA55-160401DE0498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922291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100F36-BCC7-D049-B7BA-A482EB91BA91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364622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100F36-BCC7-D049-B7BA-A482EB91BA91}" type="slidenum">
              <a:rPr lang="it-IT" smtClean="0"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822552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13D1E-8193-2049-8C23-5193F32A0493}" type="datetimeFigureOut">
              <a:rPr lang="en-US" smtClean="0"/>
              <a:t>06/02/2017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D4115-609E-DF4B-AA88-16A8A5C56C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5222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13D1E-8193-2049-8C23-5193F32A0493}" type="datetimeFigureOut">
              <a:rPr lang="en-US" smtClean="0"/>
              <a:t>06/02/2017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D4115-609E-DF4B-AA88-16A8A5C56C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96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13D1E-8193-2049-8C23-5193F32A0493}" type="datetimeFigureOut">
              <a:rPr lang="en-US" smtClean="0"/>
              <a:t>06/02/2017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D4115-609E-DF4B-AA88-16A8A5C56C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0643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13D1E-8193-2049-8C23-5193F32A0493}" type="datetimeFigureOut">
              <a:rPr lang="en-US" smtClean="0"/>
              <a:t>06/02/2017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D4115-609E-DF4B-AA88-16A8A5C56C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9722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13D1E-8193-2049-8C23-5193F32A0493}" type="datetimeFigureOut">
              <a:rPr lang="en-US" smtClean="0"/>
              <a:t>06/02/2017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D4115-609E-DF4B-AA88-16A8A5C56C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5895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13D1E-8193-2049-8C23-5193F32A0493}" type="datetimeFigureOut">
              <a:rPr lang="en-US" smtClean="0"/>
              <a:t>06/02/2017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D4115-609E-DF4B-AA88-16A8A5C56C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720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13D1E-8193-2049-8C23-5193F32A0493}" type="datetimeFigureOut">
              <a:rPr lang="en-US" smtClean="0"/>
              <a:t>06/02/2017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D4115-609E-DF4B-AA88-16A8A5C56C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484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13D1E-8193-2049-8C23-5193F32A0493}" type="datetimeFigureOut">
              <a:rPr lang="en-US" smtClean="0"/>
              <a:t>06/02/2017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D4115-609E-DF4B-AA88-16A8A5C56C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2670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13D1E-8193-2049-8C23-5193F32A0493}" type="datetimeFigureOut">
              <a:rPr lang="en-US" smtClean="0"/>
              <a:t>06/02/2017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D4115-609E-DF4B-AA88-16A8A5C56C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8967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13D1E-8193-2049-8C23-5193F32A0493}" type="datetimeFigureOut">
              <a:rPr lang="en-US" smtClean="0"/>
              <a:t>06/02/2017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D4115-609E-DF4B-AA88-16A8A5C56C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6106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13D1E-8193-2049-8C23-5193F32A0493}" type="datetimeFigureOut">
              <a:rPr lang="en-US" smtClean="0"/>
              <a:t>06/02/2017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D4115-609E-DF4B-AA88-16A8A5C56C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7491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113D1E-8193-2049-8C23-5193F32A0493}" type="datetimeFigureOut">
              <a:rPr lang="en-US" smtClean="0"/>
              <a:t>06/02/2017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4D4115-609E-DF4B-AA88-16A8A5C56C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9368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://www.pathguide.org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mexconsortium.org" TargetMode="External"/><Relationship Id="rId4" Type="http://schemas.openxmlformats.org/officeDocument/2006/relationships/hyperlink" Target="https://imexcentral.org/icentralbeta/" TargetMode="Externa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file:///\\localhost\Users\luanalicata\Desktop\Documento1!OLE_LINK1" TargetMode="External"/><Relationship Id="rId4" Type="http://schemas.openxmlformats.org/officeDocument/2006/relationships/image" Target="../media/image14.emf"/><Relationship Id="rId5" Type="http://schemas.openxmlformats.org/officeDocument/2006/relationships/hyperlink" Target="http://www.pathguide.org" TargetMode="External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4" Type="http://schemas.openxmlformats.org/officeDocument/2006/relationships/image" Target="../media/image18.jpeg"/><Relationship Id="rId5" Type="http://schemas.microsoft.com/office/2007/relationships/hdphoto" Target="../media/hdphoto4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5.jpeg"/><Relationship Id="rId12" Type="http://schemas.microsoft.com/office/2007/relationships/hdphoto" Target="../media/hdphoto9.wdp"/><Relationship Id="rId13" Type="http://schemas.openxmlformats.org/officeDocument/2006/relationships/image" Target="../media/image26.jpeg"/><Relationship Id="rId14" Type="http://schemas.microsoft.com/office/2007/relationships/hdphoto" Target="../media/hdphoto10.wdp"/><Relationship Id="rId15" Type="http://schemas.openxmlformats.org/officeDocument/2006/relationships/image" Target="../media/image27.jpeg"/><Relationship Id="rId16" Type="http://schemas.microsoft.com/office/2007/relationships/hdphoto" Target="../media/hdphoto11.wdp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1.jpeg"/><Relationship Id="rId4" Type="http://schemas.microsoft.com/office/2007/relationships/hdphoto" Target="../media/hdphoto5.wdp"/><Relationship Id="rId5" Type="http://schemas.openxmlformats.org/officeDocument/2006/relationships/image" Target="../media/image22.jpeg"/><Relationship Id="rId6" Type="http://schemas.microsoft.com/office/2007/relationships/hdphoto" Target="../media/hdphoto6.wdp"/><Relationship Id="rId7" Type="http://schemas.openxmlformats.org/officeDocument/2006/relationships/image" Target="../media/image23.jpeg"/><Relationship Id="rId8" Type="http://schemas.microsoft.com/office/2007/relationships/hdphoto" Target="../media/hdphoto7.wdp"/><Relationship Id="rId9" Type="http://schemas.openxmlformats.org/officeDocument/2006/relationships/image" Target="../media/image24.jpeg"/><Relationship Id="rId10" Type="http://schemas.microsoft.com/office/2007/relationships/hdphoto" Target="../media/hdphoto8.wdp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.jpeg"/><Relationship Id="rId3" Type="http://schemas.microsoft.com/office/2007/relationships/hdphoto" Target="../media/hdphoto12.wdp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.jpeg"/><Relationship Id="rId3" Type="http://schemas.microsoft.com/office/2007/relationships/hdphoto" Target="../media/hdphoto13.wd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4" Type="http://schemas.microsoft.com/office/2007/relationships/hdphoto" Target="../media/hdphoto14.wdp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.gi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4" Type="http://schemas.openxmlformats.org/officeDocument/2006/relationships/image" Target="../media/image33.jpeg"/><Relationship Id="rId5" Type="http://schemas.microsoft.com/office/2007/relationships/hdphoto" Target="../media/hdphoto15.wdp"/><Relationship Id="rId6" Type="http://schemas.openxmlformats.org/officeDocument/2006/relationships/image" Target="../media/image34.jpeg"/><Relationship Id="rId7" Type="http://schemas.microsoft.com/office/2007/relationships/hdphoto" Target="../media/hdphoto16.wdp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4" Type="http://schemas.openxmlformats.org/officeDocument/2006/relationships/hyperlink" Target="http://www.ebi.ac.uk/Tools/webservices/psicquic/view/main.xhtml" TargetMode="External"/><Relationship Id="rId5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1.gi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8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9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3.tif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4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5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6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4" Type="http://schemas.microsoft.com/office/2007/relationships/hdphoto" Target="../media/hdphoto1.wdp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microsoft.com/office/2007/relationships/hdphoto" Target="../media/hdphoto2.wdp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jpg"/><Relationship Id="rId5" Type="http://schemas.openxmlformats.org/officeDocument/2006/relationships/image" Target="../media/image9.jpg"/><Relationship Id="rId6" Type="http://schemas.openxmlformats.org/officeDocument/2006/relationships/image" Target="../media/image10.jpg"/><Relationship Id="rId7" Type="http://schemas.openxmlformats.org/officeDocument/2006/relationships/image" Target="../media/image11.png"/><Relationship Id="rId8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946382"/>
            <a:ext cx="7772400" cy="1470025"/>
          </a:xfrm>
        </p:spPr>
        <p:txBody>
          <a:bodyPr/>
          <a:lstStyle/>
          <a:p>
            <a:r>
              <a:rPr lang="en-US" dirty="0" smtClean="0"/>
              <a:t>Bioinformatics resources to </a:t>
            </a:r>
            <a:r>
              <a:rPr lang="en-US" dirty="0"/>
              <a:t>study PPIs</a:t>
            </a:r>
            <a:r>
              <a:rPr lang="en-GB" dirty="0" smtClean="0">
                <a:effectLst/>
              </a:rPr>
              <a:t>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Allegra Via</a:t>
            </a:r>
            <a:endParaRPr lang="en-US" dirty="0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3129" y="6083932"/>
            <a:ext cx="4846627" cy="36896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96500" y="4635775"/>
            <a:ext cx="7178984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This presentation is adapted from the materials kindly provided by </a:t>
            </a:r>
            <a:r>
              <a:rPr lang="en-GB" sz="2400" b="1" dirty="0" err="1" smtClean="0">
                <a:solidFill>
                  <a:srgbClr val="000000"/>
                </a:solidFill>
                <a:latin typeface="Arial"/>
                <a:cs typeface="Arial"/>
              </a:rPr>
              <a:t>Luana</a:t>
            </a:r>
            <a:r>
              <a:rPr lang="en-GB" sz="2400" b="1" dirty="0" smtClean="0">
                <a:solidFill>
                  <a:srgbClr val="000000"/>
                </a:solidFill>
                <a:latin typeface="Arial"/>
                <a:cs typeface="Arial"/>
              </a:rPr>
              <a:t> Licata</a:t>
            </a:r>
            <a:r>
              <a:rPr lang="en-GB" sz="2400" dirty="0" smtClean="0">
                <a:solidFill>
                  <a:srgbClr val="000000"/>
                </a:solidFill>
                <a:latin typeface="Arial"/>
                <a:cs typeface="Arial"/>
              </a:rPr>
              <a:t>, MINT, University of Rome Tor Vergata </a:t>
            </a:r>
            <a:endParaRPr lang="en-US" sz="2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632" y="416415"/>
            <a:ext cx="2107995" cy="584490"/>
          </a:xfrm>
          <a:prstGeom prst="rect">
            <a:avLst/>
          </a:prstGeom>
        </p:spPr>
      </p:pic>
      <p:pic>
        <p:nvPicPr>
          <p:cNvPr id="7" name="Picture 6" descr="sapienza_logo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3855" y="176197"/>
            <a:ext cx="968690" cy="1163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764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2"/>
          <p:cNvSpPr/>
          <p:nvPr/>
        </p:nvSpPr>
        <p:spPr>
          <a:xfrm>
            <a:off x="358189" y="946558"/>
            <a:ext cx="8531415" cy="41549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 smtClean="0"/>
              <a:t>Molecular </a:t>
            </a:r>
            <a:r>
              <a:rPr lang="en-GB" sz="2400" dirty="0"/>
              <a:t>interaction databases </a:t>
            </a:r>
            <a:r>
              <a:rPr lang="en-GB" sz="2400" dirty="0" smtClean="0"/>
              <a:t>can be divided in:</a:t>
            </a:r>
          </a:p>
          <a:p>
            <a:endParaRPr lang="en-GB" sz="2400" dirty="0" smtClean="0"/>
          </a:p>
          <a:p>
            <a:r>
              <a:rPr lang="en-GB" sz="2400" b="1" dirty="0" smtClean="0"/>
              <a:t>Primary databases: </a:t>
            </a:r>
            <a:r>
              <a:rPr lang="en-US" sz="2400" dirty="0" smtClean="0"/>
              <a:t>experimentally </a:t>
            </a:r>
            <a:r>
              <a:rPr lang="en-US" sz="2400" dirty="0" smtClean="0"/>
              <a:t>determined protein </a:t>
            </a:r>
            <a:r>
              <a:rPr lang="en-US" sz="2400" dirty="0"/>
              <a:t>interactions coming from either small</a:t>
            </a:r>
            <a:r>
              <a:rPr lang="en-US" sz="2400" dirty="0" smtClean="0"/>
              <a:t>- or </a:t>
            </a:r>
            <a:r>
              <a:rPr lang="en-US" sz="2400" dirty="0"/>
              <a:t>large-scale </a:t>
            </a:r>
            <a:r>
              <a:rPr lang="en-US" sz="2400" dirty="0" smtClean="0"/>
              <a:t>published </a:t>
            </a:r>
            <a:r>
              <a:rPr lang="en-US" sz="2400" dirty="0"/>
              <a:t>studies that have been manually </a:t>
            </a:r>
            <a:r>
              <a:rPr lang="en-US" sz="2400" dirty="0" smtClean="0"/>
              <a:t>curated</a:t>
            </a:r>
          </a:p>
          <a:p>
            <a:endParaRPr lang="en-GB" sz="2400" dirty="0"/>
          </a:p>
          <a:p>
            <a:r>
              <a:rPr lang="it-IT" sz="2400" b="1" dirty="0" smtClean="0"/>
              <a:t>M</a:t>
            </a:r>
            <a:r>
              <a:rPr lang="en-GB" sz="2400" b="1" dirty="0" smtClean="0"/>
              <a:t>eta databases: </a:t>
            </a:r>
            <a:r>
              <a:rPr lang="en-US" sz="2400" dirty="0"/>
              <a:t>experimentally </a:t>
            </a:r>
            <a:r>
              <a:rPr lang="en-US" sz="2400" dirty="0" smtClean="0"/>
              <a:t>determined PPIs </a:t>
            </a:r>
            <a:r>
              <a:rPr lang="en-US" sz="2400" dirty="0"/>
              <a:t>obtained by consistent integration of several primary databases</a:t>
            </a:r>
            <a:endParaRPr lang="en-GB" sz="2400" b="1" dirty="0" smtClean="0"/>
          </a:p>
          <a:p>
            <a:endParaRPr lang="en-GB" sz="2400" b="1" dirty="0"/>
          </a:p>
          <a:p>
            <a:r>
              <a:rPr lang="en-GB" sz="2400" b="1" dirty="0" smtClean="0"/>
              <a:t>Prediction databases: </a:t>
            </a:r>
            <a:r>
              <a:rPr lang="en-US" sz="2400" dirty="0" smtClean="0"/>
              <a:t>mainly </a:t>
            </a:r>
            <a:r>
              <a:rPr lang="en-US" sz="2400" dirty="0"/>
              <a:t>predicted PPIs derived using different approaches, combined with experimentally </a:t>
            </a:r>
            <a:r>
              <a:rPr lang="en-US" sz="2400" dirty="0" smtClean="0"/>
              <a:t>determined PPIs</a:t>
            </a:r>
            <a:r>
              <a:rPr lang="en-US" sz="2400" dirty="0" smtClean="0"/>
              <a:t>.</a:t>
            </a:r>
            <a:endParaRPr lang="en-GB" sz="2400" b="1" dirty="0"/>
          </a:p>
        </p:txBody>
      </p:sp>
      <p:sp>
        <p:nvSpPr>
          <p:cNvPr id="4" name="CasellaDiTesto 3"/>
          <p:cNvSpPr txBox="1"/>
          <p:nvPr/>
        </p:nvSpPr>
        <p:spPr>
          <a:xfrm>
            <a:off x="1766641" y="161854"/>
            <a:ext cx="571502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200" b="1" dirty="0" smtClean="0">
                <a:solidFill>
                  <a:schemeClr val="accent2">
                    <a:lumMod val="75000"/>
                  </a:schemeClr>
                </a:solidFill>
              </a:rPr>
              <a:t>Molecular </a:t>
            </a:r>
            <a:r>
              <a:rPr lang="it-IT" sz="3200" b="1" dirty="0" err="1" smtClean="0">
                <a:solidFill>
                  <a:schemeClr val="accent2">
                    <a:lumMod val="75000"/>
                  </a:schemeClr>
                </a:solidFill>
              </a:rPr>
              <a:t>Interaction</a:t>
            </a:r>
            <a:r>
              <a:rPr lang="it-IT" sz="3200" b="1" dirty="0" smtClean="0">
                <a:solidFill>
                  <a:schemeClr val="accent2">
                    <a:lumMod val="75000"/>
                  </a:schemeClr>
                </a:solidFill>
              </a:rPr>
              <a:t> Databases</a:t>
            </a:r>
            <a:endParaRPr lang="it-IT" sz="32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416200" y="5455042"/>
            <a:ext cx="40121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See </a:t>
            </a:r>
            <a:r>
              <a:rPr lang="en-US" sz="2400" u="sng" dirty="0" smtClean="0">
                <a:hlinkClick r:id="rId2"/>
              </a:rPr>
              <a:t>http</a:t>
            </a:r>
            <a:r>
              <a:rPr lang="en-US" sz="2400" u="sng" dirty="0">
                <a:hlinkClick r:id="rId2"/>
              </a:rPr>
              <a:t>://</a:t>
            </a:r>
            <a:r>
              <a:rPr lang="en-US" sz="2400" u="sng" dirty="0" smtClean="0">
                <a:hlinkClick r:id="rId2"/>
              </a:rPr>
              <a:t>www.pathguide.org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55905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title"/>
          </p:nvPr>
        </p:nvSpPr>
        <p:spPr>
          <a:xfrm>
            <a:off x="611778" y="159364"/>
            <a:ext cx="8113447" cy="564496"/>
          </a:xfrm>
        </p:spPr>
        <p:txBody>
          <a:bodyPr>
            <a:noAutofit/>
          </a:bodyPr>
          <a:lstStyle/>
          <a:p>
            <a:r>
              <a:rPr lang="en-US" sz="3200" b="1" dirty="0">
                <a:solidFill>
                  <a:srgbClr val="953735"/>
                </a:solidFill>
              </a:rPr>
              <a:t>PPI databases </a:t>
            </a:r>
            <a:r>
              <a:rPr lang="en-US" sz="3200" b="1" dirty="0" err="1" smtClean="0">
                <a:solidFill>
                  <a:srgbClr val="953735"/>
                </a:solidFill>
              </a:rPr>
              <a:t>categorisation</a:t>
            </a:r>
            <a:r>
              <a:rPr lang="en-US" sz="3200" b="1" dirty="0" smtClean="0">
                <a:solidFill>
                  <a:srgbClr val="953735"/>
                </a:solidFill>
              </a:rPr>
              <a:t> </a:t>
            </a:r>
            <a:r>
              <a:rPr lang="en-US" sz="3200" b="1" dirty="0">
                <a:solidFill>
                  <a:srgbClr val="953735"/>
                </a:solidFill>
              </a:rPr>
              <a:t>and </a:t>
            </a:r>
            <a:r>
              <a:rPr lang="en-US" sz="3200" b="1" dirty="0" smtClean="0">
                <a:solidFill>
                  <a:srgbClr val="953735"/>
                </a:solidFill>
              </a:rPr>
              <a:t>qualification</a:t>
            </a:r>
            <a:endParaRPr lang="en-US" sz="3200" b="1" dirty="0">
              <a:solidFill>
                <a:srgbClr val="953735"/>
              </a:solidFill>
              <a:effectLst/>
            </a:endParaRPr>
          </a:p>
        </p:txBody>
      </p:sp>
      <p:sp>
        <p:nvSpPr>
          <p:cNvPr id="2" name="CasellaDiTesto 1"/>
          <p:cNvSpPr txBox="1"/>
          <p:nvPr/>
        </p:nvSpPr>
        <p:spPr>
          <a:xfrm>
            <a:off x="218470" y="854818"/>
            <a:ext cx="8925530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 smtClean="0"/>
              <a:t>Type of data </a:t>
            </a:r>
            <a:r>
              <a:rPr lang="it-IT" sz="2000" b="1" dirty="0" err="1" smtClean="0"/>
              <a:t>captured</a:t>
            </a:r>
            <a:r>
              <a:rPr lang="it-IT" sz="2000" b="1" dirty="0" smtClean="0"/>
              <a:t>:</a:t>
            </a:r>
          </a:p>
          <a:p>
            <a:endParaRPr lang="it-IT" sz="2000" dirty="0"/>
          </a:p>
          <a:p>
            <a:pPr marL="285750" indent="-285750">
              <a:buFont typeface="Arial"/>
              <a:buChar char="•"/>
            </a:pPr>
            <a:r>
              <a:rPr lang="it-IT" sz="2000" dirty="0" err="1" smtClean="0"/>
              <a:t>Only</a:t>
            </a:r>
            <a:r>
              <a:rPr lang="it-IT" sz="2000" dirty="0" smtClean="0"/>
              <a:t> PPI information </a:t>
            </a:r>
            <a:r>
              <a:rPr lang="it-IT" sz="2000" dirty="0" err="1" smtClean="0"/>
              <a:t>as</a:t>
            </a:r>
            <a:r>
              <a:rPr lang="it-IT" sz="2000" dirty="0" smtClean="0"/>
              <a:t> in MINT and DIP.</a:t>
            </a:r>
          </a:p>
          <a:p>
            <a:pPr marL="285750" indent="-285750">
              <a:buFont typeface="Arial"/>
              <a:buChar char="•"/>
            </a:pPr>
            <a:endParaRPr lang="it-IT" sz="2000" dirty="0" smtClean="0"/>
          </a:p>
          <a:p>
            <a:pPr marL="285750" indent="-285750">
              <a:buFont typeface="Arial"/>
              <a:buChar char="•"/>
            </a:pPr>
            <a:r>
              <a:rPr lang="it-IT" sz="2000" dirty="0" err="1"/>
              <a:t>I</a:t>
            </a:r>
            <a:r>
              <a:rPr lang="it-IT" sz="2000" dirty="0" err="1" smtClean="0"/>
              <a:t>nteractions</a:t>
            </a:r>
            <a:r>
              <a:rPr lang="it-IT" sz="2000" dirty="0" smtClean="0"/>
              <a:t> </a:t>
            </a:r>
            <a:r>
              <a:rPr lang="it-IT" sz="2000" dirty="0" err="1" smtClean="0"/>
              <a:t>between</a:t>
            </a:r>
            <a:r>
              <a:rPr lang="it-IT" sz="2000" dirty="0" smtClean="0"/>
              <a:t> proteins and </a:t>
            </a:r>
            <a:r>
              <a:rPr lang="it-IT" sz="2000" dirty="0" err="1" smtClean="0"/>
              <a:t>other</a:t>
            </a:r>
            <a:r>
              <a:rPr lang="it-IT" sz="2000" dirty="0" smtClean="0"/>
              <a:t> </a:t>
            </a:r>
            <a:r>
              <a:rPr lang="it-IT" sz="2000" dirty="0" err="1" smtClean="0"/>
              <a:t>molecules</a:t>
            </a:r>
            <a:r>
              <a:rPr lang="it-IT" sz="2000" dirty="0" smtClean="0"/>
              <a:t> (DNA, RNA, small </a:t>
            </a:r>
            <a:r>
              <a:rPr lang="it-IT" sz="2000" dirty="0" err="1" smtClean="0"/>
              <a:t>molecules</a:t>
            </a:r>
            <a:r>
              <a:rPr lang="it-IT" sz="2000" dirty="0" smtClean="0"/>
              <a:t>) </a:t>
            </a:r>
            <a:r>
              <a:rPr lang="it-IT" sz="2000" dirty="0" err="1" smtClean="0"/>
              <a:t>as</a:t>
            </a:r>
            <a:r>
              <a:rPr lang="it-IT" sz="2000" dirty="0" smtClean="0"/>
              <a:t> in </a:t>
            </a:r>
            <a:r>
              <a:rPr lang="it-IT" sz="2000" dirty="0" err="1" smtClean="0"/>
              <a:t>IntAct</a:t>
            </a:r>
            <a:r>
              <a:rPr lang="it-IT" sz="2000" dirty="0" smtClean="0"/>
              <a:t> and </a:t>
            </a:r>
            <a:r>
              <a:rPr lang="it-IT" sz="2000" dirty="0" err="1" smtClean="0"/>
              <a:t>MatrixDB</a:t>
            </a:r>
            <a:r>
              <a:rPr lang="it-IT" sz="2000" dirty="0" smtClean="0"/>
              <a:t>.</a:t>
            </a:r>
          </a:p>
          <a:p>
            <a:endParaRPr lang="it-IT" sz="2000" dirty="0" smtClean="0"/>
          </a:p>
          <a:p>
            <a:pPr marL="285750" indent="-285750">
              <a:buFont typeface="Arial"/>
              <a:buChar char="•"/>
            </a:pPr>
            <a:r>
              <a:rPr lang="it-IT" sz="2000" dirty="0" err="1" smtClean="0"/>
              <a:t>PPIs</a:t>
            </a:r>
            <a:r>
              <a:rPr lang="it-IT" sz="2000" dirty="0" smtClean="0"/>
              <a:t> and </a:t>
            </a:r>
            <a:r>
              <a:rPr lang="it-IT" sz="2000" dirty="0" err="1" smtClean="0"/>
              <a:t>genetic</a:t>
            </a:r>
            <a:r>
              <a:rPr lang="it-IT" sz="2000" dirty="0" smtClean="0"/>
              <a:t> </a:t>
            </a:r>
            <a:r>
              <a:rPr lang="it-IT" sz="2000" dirty="0" err="1" smtClean="0"/>
              <a:t>interactions</a:t>
            </a:r>
            <a:r>
              <a:rPr lang="it-IT" sz="2000" dirty="0" smtClean="0"/>
              <a:t> </a:t>
            </a:r>
            <a:r>
              <a:rPr lang="it-IT" sz="2000" dirty="0" err="1" smtClean="0"/>
              <a:t>as</a:t>
            </a:r>
            <a:r>
              <a:rPr lang="it-IT" sz="2000" dirty="0" smtClean="0"/>
              <a:t> in BIOGRID.</a:t>
            </a:r>
          </a:p>
          <a:p>
            <a:pPr marL="285750" indent="-285750">
              <a:buFont typeface="Arial"/>
              <a:buChar char="•"/>
            </a:pPr>
            <a:endParaRPr lang="it-IT" sz="2000" dirty="0" smtClean="0"/>
          </a:p>
          <a:p>
            <a:pPr marL="285750" indent="-285750">
              <a:buFont typeface="Arial"/>
              <a:buChar char="•"/>
            </a:pPr>
            <a:r>
              <a:rPr lang="it-IT" sz="2000" dirty="0" err="1" smtClean="0"/>
              <a:t>Only</a:t>
            </a:r>
            <a:r>
              <a:rPr lang="it-IT" sz="2000" dirty="0" smtClean="0"/>
              <a:t> </a:t>
            </a:r>
            <a:r>
              <a:rPr lang="it-IT" sz="2000" dirty="0" err="1" smtClean="0"/>
              <a:t>PPIs</a:t>
            </a:r>
            <a:r>
              <a:rPr lang="it-IT" sz="2000" dirty="0" smtClean="0"/>
              <a:t> </a:t>
            </a:r>
            <a:r>
              <a:rPr lang="it-IT" sz="2000" dirty="0" err="1" smtClean="0"/>
              <a:t>related</a:t>
            </a:r>
            <a:r>
              <a:rPr lang="it-IT" sz="2000" dirty="0" smtClean="0"/>
              <a:t> to a </a:t>
            </a:r>
            <a:r>
              <a:rPr lang="it-IT" sz="2000" dirty="0" err="1" smtClean="0"/>
              <a:t>specific</a:t>
            </a:r>
            <a:r>
              <a:rPr lang="it-IT" sz="2000" dirty="0" smtClean="0"/>
              <a:t> </a:t>
            </a:r>
            <a:r>
              <a:rPr lang="it-IT" sz="2000" dirty="0" err="1" smtClean="0"/>
              <a:t>scientific</a:t>
            </a:r>
            <a:r>
              <a:rPr lang="it-IT" sz="2000" dirty="0" smtClean="0"/>
              <a:t> </a:t>
            </a:r>
            <a:r>
              <a:rPr lang="it-IT" sz="2000" dirty="0" err="1" smtClean="0"/>
              <a:t>topic</a:t>
            </a:r>
            <a:r>
              <a:rPr lang="it-IT" sz="2000" dirty="0" smtClean="0"/>
              <a:t> </a:t>
            </a:r>
            <a:r>
              <a:rPr lang="it-IT" sz="2000" dirty="0" err="1" smtClean="0"/>
              <a:t>such</a:t>
            </a:r>
            <a:r>
              <a:rPr lang="it-IT" sz="2000" dirty="0" smtClean="0"/>
              <a:t> as </a:t>
            </a:r>
            <a:r>
              <a:rPr lang="en-US" sz="2000" dirty="0">
                <a:solidFill>
                  <a:srgbClr val="000000"/>
                </a:solidFill>
              </a:rPr>
              <a:t>: </a:t>
            </a:r>
            <a:r>
              <a:rPr lang="en-US" sz="2000" dirty="0" err="1">
                <a:solidFill>
                  <a:srgbClr val="000000"/>
                </a:solidFill>
              </a:rPr>
              <a:t>InnateDB</a:t>
            </a:r>
            <a:r>
              <a:rPr lang="en-US" sz="2000" dirty="0">
                <a:solidFill>
                  <a:srgbClr val="000000"/>
                </a:solidFill>
              </a:rPr>
              <a:t> (PPIs in the immune system</a:t>
            </a:r>
            <a:r>
              <a:rPr lang="en-US" sz="2000" dirty="0" smtClean="0">
                <a:solidFill>
                  <a:srgbClr val="000000"/>
                </a:solidFill>
              </a:rPr>
              <a:t>), MPIDB </a:t>
            </a:r>
            <a:r>
              <a:rPr lang="en-US" sz="2000" dirty="0">
                <a:solidFill>
                  <a:srgbClr val="000000"/>
                </a:solidFill>
              </a:rPr>
              <a:t>(PPIs in microbes) </a:t>
            </a:r>
            <a:r>
              <a:rPr lang="en-US" sz="2000" dirty="0" smtClean="0">
                <a:solidFill>
                  <a:srgbClr val="000000"/>
                </a:solidFill>
              </a:rPr>
              <a:t>and </a:t>
            </a:r>
            <a:r>
              <a:rPr lang="en-US" sz="2000" dirty="0" err="1">
                <a:solidFill>
                  <a:srgbClr val="000000"/>
                </a:solidFill>
              </a:rPr>
              <a:t>MatrixDB</a:t>
            </a:r>
            <a:r>
              <a:rPr lang="en-US" sz="2000" dirty="0">
                <a:solidFill>
                  <a:srgbClr val="000000"/>
                </a:solidFill>
              </a:rPr>
              <a:t> (extracellular PPIs</a:t>
            </a:r>
            <a:r>
              <a:rPr lang="en-US" sz="2000" dirty="0" smtClean="0">
                <a:solidFill>
                  <a:srgbClr val="000000"/>
                </a:solidFill>
              </a:rPr>
              <a:t>).</a:t>
            </a:r>
          </a:p>
          <a:p>
            <a:endParaRPr lang="en-US" sz="2000" b="1" dirty="0">
              <a:solidFill>
                <a:srgbClr val="000000"/>
              </a:solidFill>
            </a:endParaRPr>
          </a:p>
          <a:p>
            <a:r>
              <a:rPr lang="en-US" sz="2000" b="1" dirty="0" smtClean="0">
                <a:solidFill>
                  <a:srgbClr val="000000"/>
                </a:solidFill>
              </a:rPr>
              <a:t>Type of </a:t>
            </a:r>
            <a:r>
              <a:rPr lang="en-US" sz="2000" b="1" dirty="0" err="1" smtClean="0">
                <a:solidFill>
                  <a:srgbClr val="000000"/>
                </a:solidFill>
              </a:rPr>
              <a:t>curation</a:t>
            </a:r>
            <a:r>
              <a:rPr lang="en-US" sz="2000" b="1" dirty="0" smtClean="0">
                <a:solidFill>
                  <a:srgbClr val="000000"/>
                </a:solidFill>
              </a:rPr>
              <a:t> Policy:</a:t>
            </a:r>
          </a:p>
          <a:p>
            <a:pPr marL="285750" indent="-285750">
              <a:buFont typeface="Arial"/>
              <a:buChar char="•"/>
            </a:pPr>
            <a:endParaRPr lang="en-US" sz="2000" b="1" dirty="0">
              <a:solidFill>
                <a:srgbClr val="000000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sz="2000" dirty="0" smtClean="0">
                <a:solidFill>
                  <a:srgbClr val="000000"/>
                </a:solidFill>
              </a:rPr>
              <a:t>Databases describing PPIs with low level of </a:t>
            </a:r>
            <a:r>
              <a:rPr lang="en-US" sz="2000" dirty="0" err="1" smtClean="0">
                <a:solidFill>
                  <a:srgbClr val="000000"/>
                </a:solidFill>
              </a:rPr>
              <a:t>curation</a:t>
            </a:r>
            <a:r>
              <a:rPr lang="en-US" sz="2000" dirty="0" smtClean="0">
                <a:solidFill>
                  <a:srgbClr val="000000"/>
                </a:solidFill>
              </a:rPr>
              <a:t> detail and quality control procedures</a:t>
            </a:r>
          </a:p>
          <a:p>
            <a:pPr marL="285750" indent="-285750">
              <a:buFont typeface="Arial"/>
              <a:buChar char="•"/>
            </a:pPr>
            <a:endParaRPr lang="en-US" sz="2000" dirty="0">
              <a:solidFill>
                <a:srgbClr val="000000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sz="2000" dirty="0" smtClean="0">
                <a:solidFill>
                  <a:srgbClr val="000000"/>
                </a:solidFill>
              </a:rPr>
              <a:t>Databases </a:t>
            </a:r>
            <a:r>
              <a:rPr lang="en-US" sz="2000" dirty="0">
                <a:solidFill>
                  <a:srgbClr val="000000"/>
                </a:solidFill>
              </a:rPr>
              <a:t>describing PPIs with </a:t>
            </a:r>
            <a:r>
              <a:rPr lang="en-US" sz="2000" dirty="0" smtClean="0">
                <a:solidFill>
                  <a:srgbClr val="000000"/>
                </a:solidFill>
              </a:rPr>
              <a:t>high level </a:t>
            </a:r>
            <a:r>
              <a:rPr lang="en-US" sz="2000" dirty="0">
                <a:solidFill>
                  <a:srgbClr val="000000"/>
                </a:solidFill>
              </a:rPr>
              <a:t>of </a:t>
            </a:r>
            <a:r>
              <a:rPr lang="en-US" sz="2000" dirty="0" err="1">
                <a:solidFill>
                  <a:srgbClr val="000000"/>
                </a:solidFill>
              </a:rPr>
              <a:t>curation</a:t>
            </a:r>
            <a:r>
              <a:rPr lang="en-US" sz="2000" dirty="0">
                <a:solidFill>
                  <a:srgbClr val="000000"/>
                </a:solidFill>
              </a:rPr>
              <a:t> details and </a:t>
            </a:r>
            <a:r>
              <a:rPr lang="en-US" sz="2000" dirty="0" smtClean="0">
                <a:solidFill>
                  <a:srgbClr val="000000"/>
                </a:solidFill>
              </a:rPr>
              <a:t>high accuracy of quality control procedures such as </a:t>
            </a:r>
            <a:r>
              <a:rPr lang="en-US" sz="2000" dirty="0" err="1" smtClean="0">
                <a:solidFill>
                  <a:srgbClr val="000000"/>
                </a:solidFill>
              </a:rPr>
              <a:t>IMEx</a:t>
            </a:r>
            <a:r>
              <a:rPr lang="en-US" sz="2000" dirty="0" smtClean="0">
                <a:solidFill>
                  <a:srgbClr val="000000"/>
                </a:solidFill>
              </a:rPr>
              <a:t>-complying databases.</a:t>
            </a:r>
            <a:endParaRPr lang="en-US" sz="2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81932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/>
          <p:cNvSpPr/>
          <p:nvPr/>
        </p:nvSpPr>
        <p:spPr>
          <a:xfrm>
            <a:off x="146531" y="948689"/>
            <a:ext cx="8785811" cy="5909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GB" dirty="0" smtClean="0">
                <a:latin typeface="Arial"/>
                <a:cs typeface="Arial"/>
              </a:rPr>
              <a:t>An </a:t>
            </a:r>
            <a:r>
              <a:rPr lang="en-GB" dirty="0">
                <a:latin typeface="Arial"/>
                <a:cs typeface="Arial"/>
              </a:rPr>
              <a:t>international collaboration between a group of major public interaction data providers who have agreed to share </a:t>
            </a:r>
            <a:r>
              <a:rPr lang="en-GB" dirty="0" err="1">
                <a:latin typeface="Arial"/>
                <a:cs typeface="Arial"/>
              </a:rPr>
              <a:t>curation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smtClean="0">
                <a:latin typeface="Arial"/>
                <a:cs typeface="Arial"/>
              </a:rPr>
              <a:t>effort</a:t>
            </a:r>
            <a:r>
              <a:rPr lang="en-GB" dirty="0" smtClean="0">
                <a:latin typeface="Arial"/>
                <a:ea typeface="Geneva" charset="0"/>
                <a:cs typeface="Arial"/>
              </a:rPr>
              <a:t> (</a:t>
            </a:r>
            <a:r>
              <a:rPr lang="en-GB" dirty="0" smtClean="0">
                <a:latin typeface="Arial"/>
                <a:ea typeface="Geneva" charset="0"/>
                <a:cs typeface="Arial"/>
                <a:hlinkClick r:id="rId3"/>
              </a:rPr>
              <a:t>www.imexconsortium.org</a:t>
            </a:r>
            <a:r>
              <a:rPr lang="en-GB" dirty="0" smtClean="0">
                <a:latin typeface="Arial"/>
                <a:ea typeface="Geneva" charset="0"/>
                <a:cs typeface="Arial"/>
              </a:rPr>
              <a:t>)</a:t>
            </a:r>
          </a:p>
          <a:p>
            <a:pPr marL="285750" indent="-285750">
              <a:buFont typeface="Arial"/>
              <a:buChar char="•"/>
            </a:pPr>
            <a:endParaRPr lang="en-GB" dirty="0" smtClean="0">
              <a:latin typeface="Arial"/>
              <a:ea typeface="Geneva" charset="0"/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GB" dirty="0" smtClean="0">
                <a:latin typeface="Arial"/>
                <a:cs typeface="Arial"/>
              </a:rPr>
              <a:t>12 active molecular interaction databases dedicated to producing high quality, annotated data, curated to the same standards and following the same </a:t>
            </a:r>
            <a:r>
              <a:rPr lang="en-GB" dirty="0" err="1" smtClean="0">
                <a:latin typeface="Arial"/>
                <a:cs typeface="Arial"/>
              </a:rPr>
              <a:t>curation</a:t>
            </a:r>
            <a:r>
              <a:rPr lang="en-GB" dirty="0" smtClean="0">
                <a:latin typeface="Arial"/>
                <a:cs typeface="Arial"/>
              </a:rPr>
              <a:t> rules</a:t>
            </a:r>
          </a:p>
          <a:p>
            <a:endParaRPr lang="en-GB" dirty="0" smtClean="0">
              <a:latin typeface="Arial"/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GB" dirty="0" smtClean="0">
                <a:latin typeface="Arial"/>
                <a:cs typeface="Arial"/>
              </a:rPr>
              <a:t>Data is curated once at a single centre then exchanged between partners</a:t>
            </a:r>
          </a:p>
          <a:p>
            <a:endParaRPr lang="en-GB" dirty="0" smtClean="0">
              <a:latin typeface="Arial"/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GB" dirty="0" smtClean="0">
                <a:latin typeface="Arial"/>
                <a:cs typeface="Arial"/>
              </a:rPr>
              <a:t>Users need only go to a single site to obtain all data</a:t>
            </a:r>
          </a:p>
          <a:p>
            <a:endParaRPr lang="en-GB" dirty="0">
              <a:latin typeface="Arial"/>
              <a:ea typeface="Geneva" charset="0"/>
              <a:cs typeface="Arial"/>
            </a:endParaRPr>
          </a:p>
          <a:p>
            <a:r>
              <a:rPr lang="en-GB" b="1" dirty="0" err="1" smtClean="0">
                <a:latin typeface="Arial"/>
                <a:ea typeface="Geneva" charset="0"/>
                <a:cs typeface="Arial"/>
              </a:rPr>
              <a:t>Imex</a:t>
            </a:r>
            <a:r>
              <a:rPr lang="en-GB" b="1" dirty="0" smtClean="0">
                <a:latin typeface="Arial"/>
                <a:ea typeface="Geneva" charset="0"/>
                <a:cs typeface="Arial"/>
              </a:rPr>
              <a:t> Central</a:t>
            </a:r>
          </a:p>
          <a:p>
            <a:r>
              <a:rPr lang="en-GB" dirty="0">
                <a:latin typeface="Arial"/>
                <a:cs typeface="Arial"/>
              </a:rPr>
              <a:t/>
            </a:r>
            <a:br>
              <a:rPr lang="en-GB" dirty="0">
                <a:latin typeface="Arial"/>
                <a:cs typeface="Arial"/>
              </a:rPr>
            </a:br>
            <a:r>
              <a:rPr lang="en-GB" dirty="0" smtClean="0">
                <a:latin typeface="Arial"/>
                <a:cs typeface="Arial"/>
              </a:rPr>
              <a:t>The </a:t>
            </a:r>
            <a:r>
              <a:rPr lang="en-GB" dirty="0">
                <a:latin typeface="Arial"/>
                <a:cs typeface="Arial"/>
              </a:rPr>
              <a:t>web service </a:t>
            </a:r>
            <a:r>
              <a:rPr lang="en-GB" dirty="0" err="1">
                <a:latin typeface="Arial"/>
                <a:cs typeface="Arial"/>
              </a:rPr>
              <a:t>IMEx</a:t>
            </a:r>
            <a:r>
              <a:rPr lang="en-GB" dirty="0">
                <a:latin typeface="Arial"/>
                <a:cs typeface="Arial"/>
              </a:rPr>
              <a:t> Central (</a:t>
            </a:r>
            <a:r>
              <a:rPr lang="en-GB" dirty="0">
                <a:latin typeface="Arial"/>
                <a:cs typeface="Arial"/>
                <a:hlinkClick r:id="rId4"/>
              </a:rPr>
              <a:t>https://imexcentral.org/icentralbeta/</a:t>
            </a:r>
            <a:r>
              <a:rPr lang="en-GB" dirty="0">
                <a:latin typeface="Arial"/>
                <a:cs typeface="Arial"/>
              </a:rPr>
              <a:t>) is a central resource to assign </a:t>
            </a:r>
            <a:r>
              <a:rPr lang="en-GB" dirty="0" err="1">
                <a:latin typeface="Arial"/>
                <a:cs typeface="Arial"/>
              </a:rPr>
              <a:t>IMEx</a:t>
            </a:r>
            <a:r>
              <a:rPr lang="en-GB" dirty="0">
                <a:latin typeface="Arial"/>
                <a:cs typeface="Arial"/>
              </a:rPr>
              <a:t> IDs to the publications curated by </a:t>
            </a:r>
            <a:r>
              <a:rPr lang="en-GB" dirty="0" err="1">
                <a:latin typeface="Arial"/>
                <a:cs typeface="Arial"/>
              </a:rPr>
              <a:t>IMEx</a:t>
            </a:r>
            <a:r>
              <a:rPr lang="en-GB" dirty="0">
                <a:latin typeface="Arial"/>
                <a:cs typeface="Arial"/>
              </a:rPr>
              <a:t> members (version BETA-0.93 has been recently released). </a:t>
            </a:r>
            <a:endParaRPr lang="en-GB" dirty="0" smtClean="0">
              <a:latin typeface="Arial"/>
              <a:cs typeface="Arial"/>
            </a:endParaRPr>
          </a:p>
          <a:p>
            <a:endParaRPr lang="en-GB" dirty="0" smtClean="0">
              <a:latin typeface="Arial"/>
              <a:cs typeface="Arial"/>
            </a:endParaRPr>
          </a:p>
          <a:p>
            <a:r>
              <a:rPr lang="en-GB" dirty="0" smtClean="0">
                <a:latin typeface="Arial"/>
                <a:cs typeface="Arial"/>
              </a:rPr>
              <a:t>Curators </a:t>
            </a:r>
            <a:r>
              <a:rPr lang="en-GB" dirty="0">
                <a:latin typeface="Arial"/>
                <a:cs typeface="Arial"/>
              </a:rPr>
              <a:t>can check by using the NCBI PubMed identifier (PMID) if other </a:t>
            </a:r>
            <a:r>
              <a:rPr lang="en-GB" dirty="0" err="1">
                <a:latin typeface="Arial"/>
                <a:cs typeface="Arial"/>
              </a:rPr>
              <a:t>IMEx</a:t>
            </a:r>
            <a:r>
              <a:rPr lang="en-GB" dirty="0">
                <a:latin typeface="Arial"/>
                <a:cs typeface="Arial"/>
              </a:rPr>
              <a:t> members have curated an already published paper and therefore it allows avoiding work duplication.</a:t>
            </a:r>
          </a:p>
          <a:p>
            <a:endParaRPr lang="en-US" dirty="0">
              <a:latin typeface="Arial" charset="0"/>
            </a:endParaRPr>
          </a:p>
        </p:txBody>
      </p:sp>
      <p:sp>
        <p:nvSpPr>
          <p:cNvPr id="5" name="Rettangolo 4"/>
          <p:cNvSpPr/>
          <p:nvPr/>
        </p:nvSpPr>
        <p:spPr>
          <a:xfrm>
            <a:off x="2492093" y="235921"/>
            <a:ext cx="4402568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200" b="1" dirty="0" smtClean="0">
                <a:solidFill>
                  <a:srgbClr val="953735"/>
                </a:solidFill>
                <a:latin typeface="Arial" charset="0"/>
              </a:rPr>
              <a:t>The </a:t>
            </a:r>
            <a:r>
              <a:rPr lang="en-GB" sz="3200" b="1" dirty="0" err="1" smtClean="0">
                <a:solidFill>
                  <a:srgbClr val="953735"/>
                </a:solidFill>
                <a:latin typeface="Arial" charset="0"/>
              </a:rPr>
              <a:t>IMEx</a:t>
            </a:r>
            <a:r>
              <a:rPr lang="en-GB" sz="3200" b="1" dirty="0" smtClean="0">
                <a:solidFill>
                  <a:srgbClr val="953735"/>
                </a:solidFill>
                <a:latin typeface="Arial" charset="0"/>
              </a:rPr>
              <a:t> Consortium</a:t>
            </a:r>
            <a:endParaRPr lang="it-IT" sz="3200" b="1" dirty="0">
              <a:solidFill>
                <a:srgbClr val="95373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5563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tangolo 15"/>
          <p:cNvSpPr/>
          <p:nvPr/>
        </p:nvSpPr>
        <p:spPr>
          <a:xfrm>
            <a:off x="2606058" y="118728"/>
            <a:ext cx="3558987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200" b="1" dirty="0" err="1" smtClean="0">
                <a:solidFill>
                  <a:srgbClr val="953735"/>
                </a:solidFill>
                <a:latin typeface="Arial" charset="0"/>
              </a:rPr>
              <a:t>IMEx</a:t>
            </a:r>
            <a:r>
              <a:rPr lang="en-GB" sz="3200" b="1" dirty="0" smtClean="0">
                <a:solidFill>
                  <a:srgbClr val="953735"/>
                </a:solidFill>
                <a:latin typeface="Arial" charset="0"/>
              </a:rPr>
              <a:t> Consortium</a:t>
            </a:r>
            <a:endParaRPr lang="it-IT" sz="3200" b="1" dirty="0">
              <a:solidFill>
                <a:srgbClr val="953735"/>
              </a:solidFill>
            </a:endParaRPr>
          </a:p>
        </p:txBody>
      </p:sp>
      <p:pic>
        <p:nvPicPr>
          <p:cNvPr id="3" name="Immagine 2" descr="Schermata 2015-12-12 alle 18.21.3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681" y="801184"/>
            <a:ext cx="6108956" cy="5922505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35902426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89778" y="1838439"/>
            <a:ext cx="8539996" cy="2552181"/>
          </a:xfrm>
        </p:spPr>
        <p:txBody>
          <a:bodyPr>
            <a:normAutofit/>
          </a:bodyPr>
          <a:lstStyle/>
          <a:p>
            <a:r>
              <a:rPr lang="en-US" dirty="0" smtClean="0"/>
              <a:t>PPI (</a:t>
            </a:r>
            <a:r>
              <a:rPr lang="en-US" dirty="0"/>
              <a:t>w</a:t>
            </a:r>
            <a:r>
              <a:rPr lang="en-US" dirty="0" smtClean="0"/>
              <a:t>eb) resources</a:t>
            </a:r>
            <a:endParaRPr lang="it-IT" dirty="0">
              <a:solidFill>
                <a:srgbClr val="000000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289952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/>
          <p:cNvSpPr/>
          <p:nvPr/>
        </p:nvSpPr>
        <p:spPr>
          <a:xfrm>
            <a:off x="394642" y="1196297"/>
            <a:ext cx="5787726" cy="4664546"/>
          </a:xfrm>
          <a:prstGeom prst="rect">
            <a:avLst/>
          </a:prstGeom>
          <a:noFill/>
          <a:ln w="381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CasellaDiTesto 13"/>
          <p:cNvSpPr txBox="1"/>
          <p:nvPr/>
        </p:nvSpPr>
        <p:spPr>
          <a:xfrm>
            <a:off x="1873036" y="396333"/>
            <a:ext cx="50637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b="1" dirty="0" smtClean="0">
                <a:solidFill>
                  <a:srgbClr val="953735"/>
                </a:solidFill>
              </a:rPr>
              <a:t>Main Molecular </a:t>
            </a:r>
            <a:r>
              <a:rPr lang="it-IT" sz="2400" b="1" dirty="0" smtClean="0">
                <a:solidFill>
                  <a:srgbClr val="953735"/>
                </a:solidFill>
              </a:rPr>
              <a:t>Interaction Databases</a:t>
            </a:r>
            <a:endParaRPr lang="it-IT" sz="2400" b="1" dirty="0">
              <a:solidFill>
                <a:srgbClr val="953735"/>
              </a:solidFill>
            </a:endParaRPr>
          </a:p>
        </p:txBody>
      </p:sp>
      <p:sp>
        <p:nvSpPr>
          <p:cNvPr id="6" name="Rettangolo 5"/>
          <p:cNvSpPr/>
          <p:nvPr/>
        </p:nvSpPr>
        <p:spPr>
          <a:xfrm>
            <a:off x="355833" y="6304822"/>
            <a:ext cx="768449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b="1" dirty="0" err="1"/>
              <a:t>Luana</a:t>
            </a:r>
            <a:r>
              <a:rPr lang="en-GB" sz="1000" b="1" dirty="0"/>
              <a:t> Licata and Sandra </a:t>
            </a:r>
            <a:r>
              <a:rPr lang="en-GB" sz="1000" b="1" dirty="0" smtClean="0"/>
              <a:t>Orchard</a:t>
            </a:r>
            <a:r>
              <a:rPr lang="it-IT" sz="1000" dirty="0" smtClean="0"/>
              <a:t>, </a:t>
            </a:r>
            <a:r>
              <a:rPr lang="en-GB" sz="1000" b="1" dirty="0" smtClean="0"/>
              <a:t>The </a:t>
            </a:r>
            <a:r>
              <a:rPr lang="en-GB" sz="1000" b="1" dirty="0" err="1"/>
              <a:t>MIntAct</a:t>
            </a:r>
            <a:r>
              <a:rPr lang="en-GB" sz="1000" b="1" dirty="0"/>
              <a:t> Project and Molecular Interaction </a:t>
            </a:r>
            <a:r>
              <a:rPr lang="en-GB" sz="1000" b="1" dirty="0" smtClean="0"/>
              <a:t>Databases,</a:t>
            </a:r>
          </a:p>
          <a:p>
            <a:r>
              <a:rPr lang="en-GB" sz="1000" b="1" dirty="0" smtClean="0"/>
              <a:t>Methods in Molecular Biology Chapter, Springer,  in press.</a:t>
            </a:r>
            <a:endParaRPr lang="it-IT" sz="1000" dirty="0"/>
          </a:p>
        </p:txBody>
      </p:sp>
      <p:graphicFrame>
        <p:nvGraphicFramePr>
          <p:cNvPr id="7" name="Oggetto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67771048"/>
              </p:ext>
            </p:extLst>
          </p:nvPr>
        </p:nvGraphicFramePr>
        <p:xfrm>
          <a:off x="394642" y="1237421"/>
          <a:ext cx="6432935" cy="71384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5" name="Documento" r:id="rId3" imgW="6477000" imgH="7188200" progId="Word.Document.12">
                  <p:link updateAutomatic="1"/>
                </p:oleObj>
              </mc:Choice>
              <mc:Fallback>
                <p:oleObj name="Documento" r:id="rId3" imgW="6477000" imgH="7188200" progId="Word.Document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94642" y="1237421"/>
                        <a:ext cx="6432935" cy="713840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ttangolo 1"/>
          <p:cNvSpPr/>
          <p:nvPr/>
        </p:nvSpPr>
        <p:spPr>
          <a:xfrm>
            <a:off x="6328897" y="1491101"/>
            <a:ext cx="278216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A </a:t>
            </a:r>
            <a:r>
              <a:rPr lang="en-GB" dirty="0" smtClean="0"/>
              <a:t>more complete list </a:t>
            </a:r>
            <a:r>
              <a:rPr lang="en-GB" dirty="0"/>
              <a:t>of molecular </a:t>
            </a:r>
            <a:endParaRPr lang="en-GB" dirty="0" smtClean="0"/>
          </a:p>
          <a:p>
            <a:r>
              <a:rPr lang="en-GB" dirty="0" smtClean="0"/>
              <a:t>interaction </a:t>
            </a:r>
            <a:r>
              <a:rPr lang="en-GB" dirty="0"/>
              <a:t>databases is </a:t>
            </a:r>
            <a:endParaRPr lang="en-GB" dirty="0" smtClean="0"/>
          </a:p>
          <a:p>
            <a:r>
              <a:rPr lang="en-GB" dirty="0" smtClean="0"/>
              <a:t>available </a:t>
            </a:r>
            <a:r>
              <a:rPr lang="en-GB" dirty="0"/>
              <a:t>at: </a:t>
            </a:r>
            <a:endParaRPr lang="en-GB" dirty="0" smtClean="0"/>
          </a:p>
          <a:p>
            <a:r>
              <a:rPr lang="en-GB" u="sng" dirty="0" smtClean="0">
                <a:hlinkClick r:id="rId5"/>
              </a:rPr>
              <a:t>http</a:t>
            </a:r>
            <a:r>
              <a:rPr lang="en-GB" u="sng" dirty="0">
                <a:hlinkClick r:id="rId5"/>
              </a:rPr>
              <a:t>://</a:t>
            </a:r>
            <a:r>
              <a:rPr lang="en-GB" u="sng" dirty="0" smtClean="0">
                <a:hlinkClick r:id="rId5"/>
              </a:rPr>
              <a:t>www.pathguide.org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9853787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tuff1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0" y="0"/>
            <a:ext cx="7854462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396395" y="6463207"/>
            <a:ext cx="28378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Sable&amp;Jois</a:t>
            </a:r>
            <a:r>
              <a:rPr lang="en-US" dirty="0" smtClean="0"/>
              <a:t>, Molecules, 2015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46338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149412" y="1498195"/>
            <a:ext cx="7930376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 smtClean="0"/>
          </a:p>
          <a:p>
            <a:pPr marL="285750" indent="-285750">
              <a:buFont typeface="Arial"/>
              <a:buChar char="•"/>
            </a:pPr>
            <a:r>
              <a:rPr lang="it-IT" sz="2400" dirty="0" smtClean="0"/>
              <a:t>How to </a:t>
            </a:r>
            <a:r>
              <a:rPr lang="it-IT" sz="2400" dirty="0" err="1" smtClean="0"/>
              <a:t>search</a:t>
            </a:r>
            <a:r>
              <a:rPr lang="it-IT" sz="2400" dirty="0" smtClean="0"/>
              <a:t> </a:t>
            </a:r>
            <a:r>
              <a:rPr lang="it-IT" sz="2400" dirty="0"/>
              <a:t>a </a:t>
            </a:r>
            <a:r>
              <a:rPr lang="it-IT" sz="2400" dirty="0" err="1"/>
              <a:t>molecular</a:t>
            </a:r>
            <a:r>
              <a:rPr lang="it-IT" sz="2400" dirty="0"/>
              <a:t> </a:t>
            </a:r>
            <a:r>
              <a:rPr lang="it-IT" sz="2400" dirty="0" err="1"/>
              <a:t>interaction</a:t>
            </a:r>
            <a:r>
              <a:rPr lang="it-IT" sz="2400" dirty="0"/>
              <a:t> </a:t>
            </a:r>
            <a:r>
              <a:rPr lang="it-IT" sz="2400" dirty="0" smtClean="0"/>
              <a:t>database?</a:t>
            </a:r>
          </a:p>
          <a:p>
            <a:endParaRPr lang="it-IT" sz="2400" dirty="0"/>
          </a:p>
          <a:p>
            <a:pPr marL="285750" indent="-285750">
              <a:buFont typeface="Arial"/>
              <a:buChar char="•"/>
            </a:pPr>
            <a:r>
              <a:rPr lang="it-IT" sz="2400" dirty="0" err="1" smtClean="0"/>
              <a:t>Which</a:t>
            </a:r>
            <a:r>
              <a:rPr lang="it-IT" sz="2400" dirty="0" smtClean="0"/>
              <a:t> information </a:t>
            </a:r>
            <a:r>
              <a:rPr lang="it-IT" sz="2400" dirty="0" err="1" smtClean="0"/>
              <a:t>is</a:t>
            </a:r>
            <a:r>
              <a:rPr lang="it-IT" sz="2400" dirty="0" smtClean="0"/>
              <a:t> </a:t>
            </a:r>
            <a:r>
              <a:rPr lang="it-IT" sz="2400" dirty="0" err="1" smtClean="0"/>
              <a:t>it</a:t>
            </a:r>
            <a:r>
              <a:rPr lang="it-IT" sz="2400" dirty="0" smtClean="0"/>
              <a:t> </a:t>
            </a:r>
            <a:r>
              <a:rPr lang="it-IT" sz="2400" dirty="0" err="1" smtClean="0"/>
              <a:t>possible</a:t>
            </a:r>
            <a:r>
              <a:rPr lang="it-IT" sz="2400" dirty="0" smtClean="0"/>
              <a:t> to </a:t>
            </a:r>
            <a:r>
              <a:rPr lang="it-IT" sz="2400" dirty="0" err="1" smtClean="0"/>
              <a:t>retrieve</a:t>
            </a:r>
            <a:r>
              <a:rPr lang="it-IT" sz="2400" dirty="0" smtClean="0"/>
              <a:t>?</a:t>
            </a:r>
          </a:p>
          <a:p>
            <a:endParaRPr lang="it-IT" sz="2400" dirty="0"/>
          </a:p>
          <a:p>
            <a:pPr marL="285750" indent="-285750">
              <a:buFont typeface="Arial"/>
              <a:buChar char="•"/>
            </a:pPr>
            <a:r>
              <a:rPr lang="it-IT" sz="2400" dirty="0" err="1" smtClean="0"/>
              <a:t>Which</a:t>
            </a:r>
            <a:r>
              <a:rPr lang="it-IT" sz="2400" dirty="0" smtClean="0"/>
              <a:t> </a:t>
            </a:r>
            <a:r>
              <a:rPr lang="it-IT" sz="2400" dirty="0" err="1" smtClean="0"/>
              <a:t>kind</a:t>
            </a:r>
            <a:r>
              <a:rPr lang="it-IT" sz="2400" dirty="0" smtClean="0"/>
              <a:t> of data are </a:t>
            </a:r>
            <a:r>
              <a:rPr lang="it-IT" sz="2400" dirty="0" err="1" smtClean="0"/>
              <a:t>collected</a:t>
            </a:r>
            <a:r>
              <a:rPr lang="it-IT" sz="2400" dirty="0" smtClean="0"/>
              <a:t> in an </a:t>
            </a:r>
            <a:r>
              <a:rPr lang="it-IT" sz="2400" dirty="0" err="1" smtClean="0"/>
              <a:t>interaction</a:t>
            </a:r>
            <a:r>
              <a:rPr lang="it-IT" sz="2400" dirty="0" smtClean="0"/>
              <a:t> database?</a:t>
            </a:r>
          </a:p>
          <a:p>
            <a:pPr marL="285750" indent="-285750">
              <a:buFont typeface="Arial"/>
              <a:buChar char="•"/>
            </a:pPr>
            <a:endParaRPr lang="it-IT" sz="2400" dirty="0"/>
          </a:p>
          <a:p>
            <a:pPr marL="285750" indent="-285750">
              <a:buFont typeface="Arial"/>
              <a:buChar char="•"/>
            </a:pPr>
            <a:r>
              <a:rPr lang="it-IT" sz="2400" dirty="0" smtClean="0"/>
              <a:t>How </a:t>
            </a:r>
            <a:r>
              <a:rPr lang="it-IT" sz="2400" dirty="0" err="1" smtClean="0"/>
              <a:t>is</a:t>
            </a:r>
            <a:r>
              <a:rPr lang="it-IT" sz="2400" dirty="0" smtClean="0"/>
              <a:t> </a:t>
            </a:r>
            <a:r>
              <a:rPr lang="it-IT" sz="2400" dirty="0" err="1" smtClean="0"/>
              <a:t>it</a:t>
            </a:r>
            <a:r>
              <a:rPr lang="it-IT" sz="2400" dirty="0" smtClean="0"/>
              <a:t> </a:t>
            </a:r>
            <a:r>
              <a:rPr lang="it-IT" sz="2400" dirty="0" err="1" smtClean="0"/>
              <a:t>possible</a:t>
            </a:r>
            <a:r>
              <a:rPr lang="it-IT" sz="2400" dirty="0" smtClean="0"/>
              <a:t> to download data?</a:t>
            </a:r>
          </a:p>
          <a:p>
            <a:pPr marL="285750" indent="-285750">
              <a:buFont typeface="Arial"/>
              <a:buChar char="•"/>
            </a:pPr>
            <a:endParaRPr lang="it-IT" sz="2400" dirty="0"/>
          </a:p>
          <a:p>
            <a:pPr marL="285750" indent="-285750">
              <a:buFont typeface="Arial"/>
              <a:buChar char="•"/>
            </a:pPr>
            <a:r>
              <a:rPr lang="it-IT" sz="2400" dirty="0" smtClean="0"/>
              <a:t>How can data be </a:t>
            </a:r>
            <a:r>
              <a:rPr lang="it-IT" sz="2400" dirty="0" err="1" smtClean="0"/>
              <a:t>visualised</a:t>
            </a:r>
            <a:r>
              <a:rPr lang="it-IT" sz="2400" dirty="0" smtClean="0"/>
              <a:t>?</a:t>
            </a:r>
            <a:endParaRPr lang="it-IT" sz="2400" dirty="0"/>
          </a:p>
        </p:txBody>
      </p:sp>
      <p:sp>
        <p:nvSpPr>
          <p:cNvPr id="3" name="Rettangolo 2"/>
          <p:cNvSpPr/>
          <p:nvPr/>
        </p:nvSpPr>
        <p:spPr>
          <a:xfrm>
            <a:off x="198255" y="422978"/>
            <a:ext cx="9068699" cy="5847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3200" b="1" dirty="0" smtClean="0">
                <a:solidFill>
                  <a:srgbClr val="953735"/>
                </a:solidFill>
              </a:rPr>
              <a:t>A </a:t>
            </a:r>
            <a:r>
              <a:rPr lang="it-IT" sz="3200" b="1" dirty="0" err="1" smtClean="0">
                <a:solidFill>
                  <a:srgbClr val="953735"/>
                </a:solidFill>
              </a:rPr>
              <a:t>close</a:t>
            </a:r>
            <a:r>
              <a:rPr lang="it-IT" sz="3200" b="1" dirty="0" smtClean="0">
                <a:solidFill>
                  <a:srgbClr val="953735"/>
                </a:solidFill>
              </a:rPr>
              <a:t> look </a:t>
            </a:r>
            <a:r>
              <a:rPr lang="it-IT" sz="3200" b="1" dirty="0" err="1" smtClean="0">
                <a:solidFill>
                  <a:srgbClr val="953735"/>
                </a:solidFill>
              </a:rPr>
              <a:t>into</a:t>
            </a:r>
            <a:r>
              <a:rPr lang="it-IT" sz="3200" b="1" dirty="0" smtClean="0">
                <a:solidFill>
                  <a:srgbClr val="953735"/>
                </a:solidFill>
              </a:rPr>
              <a:t> </a:t>
            </a:r>
            <a:r>
              <a:rPr lang="it-IT" sz="3200" b="1" dirty="0">
                <a:solidFill>
                  <a:srgbClr val="953735"/>
                </a:solidFill>
              </a:rPr>
              <a:t>a </a:t>
            </a:r>
            <a:r>
              <a:rPr lang="it-IT" sz="3200" b="1" dirty="0" err="1">
                <a:solidFill>
                  <a:srgbClr val="953735"/>
                </a:solidFill>
              </a:rPr>
              <a:t>molecular</a:t>
            </a:r>
            <a:r>
              <a:rPr lang="it-IT" sz="3200" b="1" dirty="0">
                <a:solidFill>
                  <a:srgbClr val="953735"/>
                </a:solidFill>
              </a:rPr>
              <a:t> </a:t>
            </a:r>
            <a:r>
              <a:rPr lang="it-IT" sz="3200" b="1" dirty="0" err="1">
                <a:solidFill>
                  <a:srgbClr val="953735"/>
                </a:solidFill>
              </a:rPr>
              <a:t>interaction</a:t>
            </a:r>
            <a:r>
              <a:rPr lang="it-IT" sz="3200" b="1" dirty="0">
                <a:solidFill>
                  <a:srgbClr val="953735"/>
                </a:solidFill>
              </a:rPr>
              <a:t> database</a:t>
            </a:r>
          </a:p>
        </p:txBody>
      </p:sp>
    </p:spTree>
    <p:extLst>
      <p:ext uri="{BB962C8B-B14F-4D97-AF65-F5344CB8AC3E}">
        <p14:creationId xmlns:p14="http://schemas.microsoft.com/office/powerpoint/2010/main" val="7477341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/>
          <p:cNvSpPr/>
          <p:nvPr/>
        </p:nvSpPr>
        <p:spPr>
          <a:xfrm>
            <a:off x="814860" y="1153046"/>
            <a:ext cx="7660687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400" dirty="0" smtClean="0">
                <a:solidFill>
                  <a:srgbClr val="000000"/>
                </a:solidFill>
                <a:cs typeface="Arial"/>
              </a:rPr>
              <a:t>Six work groups:</a:t>
            </a:r>
          </a:p>
          <a:p>
            <a:endParaRPr lang="it-IT" sz="2400" dirty="0" smtClean="0">
              <a:solidFill>
                <a:srgbClr val="000000"/>
              </a:solidFill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it-IT" sz="2400" dirty="0" smtClean="0">
                <a:solidFill>
                  <a:srgbClr val="000000"/>
                </a:solidFill>
                <a:cs typeface="Arial"/>
              </a:rPr>
              <a:t>UNIPROT</a:t>
            </a:r>
            <a:endParaRPr lang="it-IT" sz="2400" dirty="0" smtClean="0">
              <a:solidFill>
                <a:srgbClr val="000000"/>
              </a:solidFill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it-IT" sz="2400" dirty="0" smtClean="0">
                <a:solidFill>
                  <a:srgbClr val="000000"/>
                </a:solidFill>
                <a:cs typeface="Arial"/>
              </a:rPr>
              <a:t>PDB </a:t>
            </a:r>
          </a:p>
          <a:p>
            <a:pPr marL="285750" indent="-285750">
              <a:buFont typeface="Arial"/>
              <a:buChar char="•"/>
            </a:pPr>
            <a:r>
              <a:rPr lang="it-IT" sz="2400" dirty="0">
                <a:solidFill>
                  <a:srgbClr val="000000"/>
                </a:solidFill>
                <a:cs typeface="Arial"/>
              </a:rPr>
              <a:t>GO</a:t>
            </a:r>
            <a:endParaRPr lang="it-IT" sz="2400" dirty="0" smtClean="0">
              <a:solidFill>
                <a:srgbClr val="000000"/>
              </a:solidFill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it-IT" sz="2400" dirty="0" smtClean="0">
                <a:solidFill>
                  <a:srgbClr val="000000"/>
                </a:solidFill>
                <a:cs typeface="Arial"/>
              </a:rPr>
              <a:t>INTACT/MintIntact</a:t>
            </a:r>
            <a:endParaRPr lang="it-IT" sz="2400" dirty="0" smtClean="0">
              <a:solidFill>
                <a:srgbClr val="000000"/>
              </a:solidFill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it-IT" sz="2400" dirty="0" smtClean="0">
                <a:solidFill>
                  <a:srgbClr val="000000"/>
                </a:solidFill>
                <a:cs typeface="Arial"/>
              </a:rPr>
              <a:t>PSICQUIC </a:t>
            </a:r>
          </a:p>
          <a:p>
            <a:pPr marL="285750" indent="-285750">
              <a:buFont typeface="Arial"/>
              <a:buChar char="•"/>
            </a:pPr>
            <a:r>
              <a:rPr lang="it-IT" sz="2400" dirty="0" smtClean="0">
                <a:solidFill>
                  <a:srgbClr val="000000"/>
                </a:solidFill>
                <a:cs typeface="Arial"/>
              </a:rPr>
              <a:t>MENTHA  and VIRUS </a:t>
            </a:r>
            <a:r>
              <a:rPr lang="it-IT" sz="2400" dirty="0" smtClean="0">
                <a:solidFill>
                  <a:srgbClr val="000000"/>
                </a:solidFill>
                <a:cs typeface="Arial"/>
              </a:rPr>
              <a:t>MENTHA </a:t>
            </a:r>
            <a:endParaRPr lang="it-IT" sz="2400" dirty="0"/>
          </a:p>
        </p:txBody>
      </p:sp>
      <p:sp>
        <p:nvSpPr>
          <p:cNvPr id="5" name="Rettangolo 4"/>
          <p:cNvSpPr/>
          <p:nvPr/>
        </p:nvSpPr>
        <p:spPr>
          <a:xfrm>
            <a:off x="1531753" y="293633"/>
            <a:ext cx="6025007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3200" b="1" dirty="0">
                <a:solidFill>
                  <a:schemeClr val="accent2">
                    <a:lumMod val="75000"/>
                  </a:schemeClr>
                </a:solidFill>
                <a:cs typeface="Arial"/>
              </a:rPr>
              <a:t>Web </a:t>
            </a:r>
            <a:r>
              <a:rPr lang="it-IT" sz="3200" b="1" dirty="0" err="1">
                <a:solidFill>
                  <a:schemeClr val="accent2">
                    <a:lumMod val="75000"/>
                  </a:schemeClr>
                </a:solidFill>
                <a:cs typeface="Arial"/>
              </a:rPr>
              <a:t>resources</a:t>
            </a:r>
            <a:r>
              <a:rPr lang="it-IT" sz="3200" b="1" dirty="0">
                <a:solidFill>
                  <a:schemeClr val="accent2">
                    <a:lumMod val="75000"/>
                  </a:schemeClr>
                </a:solidFill>
                <a:cs typeface="Arial"/>
              </a:rPr>
              <a:t> </a:t>
            </a:r>
            <a:r>
              <a:rPr lang="it-IT" sz="3200" b="1" dirty="0" err="1">
                <a:solidFill>
                  <a:schemeClr val="accent2">
                    <a:lumMod val="75000"/>
                  </a:schemeClr>
                </a:solidFill>
                <a:cs typeface="Arial"/>
              </a:rPr>
              <a:t>describing</a:t>
            </a:r>
            <a:r>
              <a:rPr lang="it-IT" sz="3200" b="1" dirty="0">
                <a:solidFill>
                  <a:schemeClr val="accent2">
                    <a:lumMod val="75000"/>
                  </a:schemeClr>
                </a:solidFill>
                <a:cs typeface="Arial"/>
              </a:rPr>
              <a:t> PPI data</a:t>
            </a:r>
            <a:endParaRPr lang="it-IT" sz="32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52439" y="4294482"/>
            <a:ext cx="7866256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lvl="0" indent="-342900">
              <a:buFont typeface="Arial"/>
              <a:buChar char="•"/>
            </a:pPr>
            <a:r>
              <a:rPr lang="en-US" sz="2000" dirty="0"/>
              <a:t>D</a:t>
            </a:r>
            <a:r>
              <a:rPr lang="en-US" sz="2000" dirty="0" smtClean="0"/>
              <a:t>iscuss </a:t>
            </a:r>
            <a:r>
              <a:rPr lang="en-US" sz="2000" dirty="0"/>
              <a:t>the properties of each type of resource/tool, </a:t>
            </a:r>
            <a:endParaRPr lang="en-US" sz="2000" dirty="0" smtClean="0"/>
          </a:p>
          <a:p>
            <a:pPr marL="342900" lvl="0" indent="-342900">
              <a:buFont typeface="Arial"/>
              <a:buChar char="•"/>
            </a:pPr>
            <a:r>
              <a:rPr lang="en-US" sz="2000" dirty="0"/>
              <a:t>M</a:t>
            </a:r>
            <a:r>
              <a:rPr lang="en-US" sz="2000" dirty="0" smtClean="0"/>
              <a:t>ake </a:t>
            </a:r>
            <a:r>
              <a:rPr lang="en-US" sz="2000" dirty="0"/>
              <a:t>a list of the main characteristics of each resource/tool </a:t>
            </a:r>
            <a:r>
              <a:rPr lang="en-US" sz="2000" dirty="0" smtClean="0"/>
              <a:t>examined </a:t>
            </a:r>
          </a:p>
          <a:p>
            <a:pPr marL="342900" lvl="0" indent="-342900">
              <a:buFont typeface="Arial"/>
              <a:buChar char="•"/>
            </a:pPr>
            <a:r>
              <a:rPr lang="en-US" sz="2000" dirty="0"/>
              <a:t>S</a:t>
            </a:r>
            <a:r>
              <a:rPr lang="en-US" sz="2000" dirty="0" smtClean="0"/>
              <a:t>how </a:t>
            </a:r>
            <a:r>
              <a:rPr lang="en-US" sz="2000" dirty="0"/>
              <a:t>one example interaction for each resource/</a:t>
            </a:r>
            <a:r>
              <a:rPr lang="en-US" sz="2000" dirty="0" smtClean="0"/>
              <a:t>tool</a:t>
            </a:r>
            <a:endParaRPr lang="en-GB" sz="2000" dirty="0"/>
          </a:p>
          <a:p>
            <a:pPr marL="342900" lvl="0" indent="-342900">
              <a:buFont typeface="Arial"/>
              <a:buChar char="•"/>
            </a:pPr>
            <a:r>
              <a:rPr lang="en-US" sz="2000" dirty="0"/>
              <a:t>All groups report to the </a:t>
            </a:r>
            <a:r>
              <a:rPr lang="en-US" sz="2000" dirty="0" smtClean="0"/>
              <a:t>class</a:t>
            </a:r>
            <a:endParaRPr lang="en-GB" sz="2000" dirty="0"/>
          </a:p>
          <a:p>
            <a:pPr marL="342900" lvl="0" indent="-342900">
              <a:buFont typeface="Arial"/>
              <a:buChar char="•"/>
            </a:pPr>
            <a:r>
              <a:rPr lang="en-US" sz="2000" dirty="0"/>
              <a:t>Groups write everything to a Google </a:t>
            </a:r>
            <a:r>
              <a:rPr lang="en-US" sz="2000" dirty="0" smtClean="0"/>
              <a:t>Doc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24922707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/>
          <p:cNvSpPr/>
          <p:nvPr/>
        </p:nvSpPr>
        <p:spPr>
          <a:xfrm>
            <a:off x="3943391" y="180289"/>
            <a:ext cx="1495722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spcBef>
                <a:spcPct val="0"/>
              </a:spcBef>
            </a:pPr>
            <a:r>
              <a:rPr lang="en-GB" sz="3200" b="1" dirty="0" err="1">
                <a:solidFill>
                  <a:srgbClr val="953735"/>
                </a:solidFill>
                <a:ea typeface="+mj-ea"/>
                <a:cs typeface="+mj-cs"/>
              </a:rPr>
              <a:t>UniProt</a:t>
            </a:r>
            <a:endParaRPr lang="en-GB" sz="3200" b="1" dirty="0">
              <a:solidFill>
                <a:srgbClr val="953735"/>
              </a:solidFill>
              <a:ea typeface="+mj-ea"/>
              <a:cs typeface="+mj-cs"/>
            </a:endParaRPr>
          </a:p>
        </p:txBody>
      </p:sp>
      <p:grpSp>
        <p:nvGrpSpPr>
          <p:cNvPr id="4" name="Gruppo 3"/>
          <p:cNvGrpSpPr/>
          <p:nvPr/>
        </p:nvGrpSpPr>
        <p:grpSpPr>
          <a:xfrm>
            <a:off x="-850086" y="966554"/>
            <a:ext cx="4551837" cy="2188133"/>
            <a:chOff x="741363" y="1684338"/>
            <a:chExt cx="4003674" cy="1719263"/>
          </a:xfrm>
        </p:grpSpPr>
        <p:sp>
          <p:nvSpPr>
            <p:cNvPr id="14338" name="Text Box 3"/>
            <p:cNvSpPr txBox="1">
              <a:spLocks noChangeArrowheads="1"/>
            </p:cNvSpPr>
            <p:nvPr/>
          </p:nvSpPr>
          <p:spPr bwMode="auto">
            <a:xfrm>
              <a:off x="741363" y="1684338"/>
              <a:ext cx="184150" cy="457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endParaRPr lang="en-US" b="0" baseline="0">
                <a:solidFill>
                  <a:schemeClr val="accent2"/>
                </a:solidFill>
                <a:latin typeface="Arial" charset="0"/>
              </a:endParaRPr>
            </a:p>
          </p:txBody>
        </p:sp>
        <p:pic>
          <p:nvPicPr>
            <p:cNvPr id="3" name="Immagine 2" descr="Schermata 2015-12-09 a 15.28.07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939" t="63880" r="25777" b="6847"/>
            <a:stretch/>
          </p:blipFill>
          <p:spPr>
            <a:xfrm>
              <a:off x="1601371" y="2830647"/>
              <a:ext cx="3134620" cy="572954"/>
            </a:xfrm>
            <a:prstGeom prst="rect">
              <a:avLst/>
            </a:prstGeom>
          </p:spPr>
        </p:pic>
        <p:pic>
          <p:nvPicPr>
            <p:cNvPr id="22" name="Immagine 21" descr="Schermata 2015-12-09 a 15.28.07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939" r="25777" b="45637"/>
            <a:stretch/>
          </p:blipFill>
          <p:spPr>
            <a:xfrm>
              <a:off x="1610417" y="1766625"/>
              <a:ext cx="3134620" cy="1064021"/>
            </a:xfrm>
            <a:prstGeom prst="rect">
              <a:avLst/>
            </a:prstGeom>
          </p:spPr>
        </p:pic>
      </p:grpSp>
      <p:sp>
        <p:nvSpPr>
          <p:cNvPr id="5" name="Rettangolo 4"/>
          <p:cNvSpPr/>
          <p:nvPr/>
        </p:nvSpPr>
        <p:spPr>
          <a:xfrm>
            <a:off x="63919" y="3238509"/>
            <a:ext cx="900604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/>
              <a:t>A non redundant protein database, with maximal coverage including </a:t>
            </a:r>
            <a:r>
              <a:rPr lang="en-US" sz="2400" dirty="0" smtClean="0"/>
              <a:t>splicing </a:t>
            </a:r>
            <a:r>
              <a:rPr lang="en-US" sz="2400" dirty="0"/>
              <a:t>isoforms, disease </a:t>
            </a:r>
            <a:r>
              <a:rPr lang="en-US" sz="2400" dirty="0" smtClean="0"/>
              <a:t>variants </a:t>
            </a:r>
            <a:r>
              <a:rPr lang="en-US" sz="2400" dirty="0"/>
              <a:t>and PTMs. </a:t>
            </a:r>
          </a:p>
        </p:txBody>
      </p:sp>
      <p:sp>
        <p:nvSpPr>
          <p:cNvPr id="24" name="Rectangle 3"/>
          <p:cNvSpPr>
            <a:spLocks noChangeArrowheads="1"/>
          </p:cNvSpPr>
          <p:nvPr/>
        </p:nvSpPr>
        <p:spPr bwMode="auto">
          <a:xfrm>
            <a:off x="65025" y="4166321"/>
            <a:ext cx="91148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 algn="just">
              <a:buFont typeface="Arial"/>
              <a:buChar char="•"/>
              <a:defRPr/>
            </a:pPr>
            <a:r>
              <a:rPr lang="en-GB" sz="2400" baseline="0" dirty="0" smtClean="0">
                <a:solidFill>
                  <a:srgbClr val="000000"/>
                </a:solidFill>
              </a:rPr>
              <a:t>Easy protein identification,</a:t>
            </a:r>
            <a:r>
              <a:rPr lang="en-GB" sz="2400" b="0" baseline="0" dirty="0" smtClean="0">
                <a:solidFill>
                  <a:srgbClr val="000000"/>
                </a:solidFill>
              </a:rPr>
              <a:t> </a:t>
            </a:r>
            <a:r>
              <a:rPr lang="en-GB" sz="2400" dirty="0">
                <a:solidFill>
                  <a:srgbClr val="000000"/>
                </a:solidFill>
              </a:rPr>
              <a:t>s</a:t>
            </a:r>
            <a:r>
              <a:rPr lang="en-GB" sz="2400" b="0" baseline="0" dirty="0" smtClean="0">
                <a:solidFill>
                  <a:srgbClr val="000000"/>
                </a:solidFill>
              </a:rPr>
              <a:t>table </a:t>
            </a:r>
            <a:r>
              <a:rPr lang="en-GB" sz="2400" b="0" baseline="0" dirty="0">
                <a:solidFill>
                  <a:srgbClr val="000000"/>
                </a:solidFill>
              </a:rPr>
              <a:t>identifiers and </a:t>
            </a:r>
            <a:r>
              <a:rPr lang="en-GB" sz="2400" b="0" baseline="0" dirty="0" smtClean="0">
                <a:solidFill>
                  <a:srgbClr val="000000"/>
                </a:solidFill>
              </a:rPr>
              <a:t>consistent </a:t>
            </a:r>
            <a:r>
              <a:rPr lang="en-GB" sz="2400" b="0" baseline="0" dirty="0">
                <a:solidFill>
                  <a:srgbClr val="000000"/>
                </a:solidFill>
              </a:rPr>
              <a:t>nomenclature/controlled </a:t>
            </a:r>
            <a:r>
              <a:rPr lang="en-GB" sz="2400" b="0" baseline="0" dirty="0" smtClean="0">
                <a:solidFill>
                  <a:srgbClr val="000000"/>
                </a:solidFill>
              </a:rPr>
              <a:t>vocabularies.</a:t>
            </a:r>
            <a:endParaRPr lang="en-GB" sz="2400" b="0" baseline="0" dirty="0">
              <a:solidFill>
                <a:srgbClr val="000000"/>
              </a:solidFill>
            </a:endParaRPr>
          </a:p>
        </p:txBody>
      </p:sp>
      <p:sp>
        <p:nvSpPr>
          <p:cNvPr id="6" name="Rettangolo 5"/>
          <p:cNvSpPr/>
          <p:nvPr/>
        </p:nvSpPr>
        <p:spPr>
          <a:xfrm>
            <a:off x="-22623" y="5111975"/>
            <a:ext cx="9006045" cy="1200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Arial"/>
              <a:buChar char="•"/>
              <a:defRPr/>
            </a:pPr>
            <a:r>
              <a:rPr lang="en-GB" sz="2400" dirty="0" smtClean="0">
                <a:solidFill>
                  <a:srgbClr val="000000"/>
                </a:solidFill>
              </a:rPr>
              <a:t>Detailed </a:t>
            </a:r>
            <a:r>
              <a:rPr lang="en-GB" sz="2400" dirty="0">
                <a:solidFill>
                  <a:srgbClr val="000000"/>
                </a:solidFill>
              </a:rPr>
              <a:t>information on protein function, biological processes, molecular interactions and  </a:t>
            </a:r>
            <a:r>
              <a:rPr lang="en-GB" sz="2400" dirty="0" smtClean="0">
                <a:solidFill>
                  <a:srgbClr val="000000"/>
                </a:solidFill>
              </a:rPr>
              <a:t>pathways </a:t>
            </a:r>
            <a:r>
              <a:rPr lang="en-GB" sz="2400" dirty="0">
                <a:solidFill>
                  <a:srgbClr val="000000"/>
                </a:solidFill>
              </a:rPr>
              <a:t>cross-referenced to external source</a:t>
            </a:r>
            <a:endParaRPr lang="en-GB" sz="24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7" name="Rettangolo 6"/>
          <p:cNvSpPr/>
          <p:nvPr/>
        </p:nvSpPr>
        <p:spPr>
          <a:xfrm>
            <a:off x="3914764" y="1441120"/>
            <a:ext cx="4217666" cy="120032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4F81BD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GB" sz="2400" b="1" dirty="0" err="1"/>
              <a:t>Uniprot</a:t>
            </a:r>
            <a:r>
              <a:rPr lang="en-GB" sz="2400" dirty="0"/>
              <a:t> is the highest quality and </a:t>
            </a:r>
            <a:r>
              <a:rPr lang="en-GB" sz="2400" dirty="0" smtClean="0"/>
              <a:t>most </a:t>
            </a:r>
            <a:r>
              <a:rPr lang="en-GB" sz="2400" dirty="0"/>
              <a:t>accurately annotated protein </a:t>
            </a:r>
            <a:r>
              <a:rPr lang="en-GB" sz="2400" dirty="0" smtClean="0"/>
              <a:t> sequence </a:t>
            </a:r>
            <a:r>
              <a:rPr lang="en-GB" sz="2400" dirty="0"/>
              <a:t>database.</a:t>
            </a:r>
          </a:p>
        </p:txBody>
      </p:sp>
    </p:spTree>
    <p:extLst>
      <p:ext uri="{BB962C8B-B14F-4D97-AF65-F5344CB8AC3E}">
        <p14:creationId xmlns:p14="http://schemas.microsoft.com/office/powerpoint/2010/main" val="36091297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1646894" y="256760"/>
            <a:ext cx="597651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200" b="1" dirty="0" err="1" smtClean="0">
                <a:solidFill>
                  <a:srgbClr val="953735"/>
                </a:solidFill>
              </a:rPr>
              <a:t>Protein-Protein</a:t>
            </a:r>
            <a:r>
              <a:rPr lang="it-IT" sz="3200" b="1" dirty="0" smtClean="0">
                <a:solidFill>
                  <a:srgbClr val="953735"/>
                </a:solidFill>
              </a:rPr>
              <a:t> </a:t>
            </a:r>
            <a:r>
              <a:rPr lang="it-IT" sz="3200" b="1" dirty="0" err="1" smtClean="0">
                <a:solidFill>
                  <a:srgbClr val="953735"/>
                </a:solidFill>
              </a:rPr>
              <a:t>Interactions</a:t>
            </a:r>
            <a:r>
              <a:rPr lang="it-IT" sz="3200" b="1" dirty="0" smtClean="0">
                <a:solidFill>
                  <a:srgbClr val="953735"/>
                </a:solidFill>
              </a:rPr>
              <a:t> (</a:t>
            </a:r>
            <a:r>
              <a:rPr lang="it-IT" sz="3200" b="1" dirty="0" err="1" smtClean="0">
                <a:solidFill>
                  <a:srgbClr val="953735"/>
                </a:solidFill>
              </a:rPr>
              <a:t>PPIs</a:t>
            </a:r>
            <a:r>
              <a:rPr lang="it-IT" sz="3200" b="1" dirty="0" smtClean="0">
                <a:solidFill>
                  <a:srgbClr val="953735"/>
                </a:solidFill>
              </a:rPr>
              <a:t>)</a:t>
            </a:r>
            <a:endParaRPr lang="it-IT" sz="3200" b="1" dirty="0">
              <a:solidFill>
                <a:srgbClr val="953735"/>
              </a:solidFill>
            </a:endParaRPr>
          </a:p>
        </p:txBody>
      </p:sp>
      <p:sp>
        <p:nvSpPr>
          <p:cNvPr id="4" name="CasellaDiTesto 3"/>
          <p:cNvSpPr txBox="1"/>
          <p:nvPr/>
        </p:nvSpPr>
        <p:spPr>
          <a:xfrm>
            <a:off x="576427" y="1311767"/>
            <a:ext cx="8175811" cy="42011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buFont typeface="Arial"/>
              <a:buChar char="•"/>
            </a:pPr>
            <a:r>
              <a:rPr lang="en-US" sz="2800" dirty="0" smtClean="0"/>
              <a:t>PPIs </a:t>
            </a:r>
            <a:r>
              <a:rPr lang="en-US" sz="2800" dirty="0"/>
              <a:t>are physical contacts </a:t>
            </a:r>
            <a:r>
              <a:rPr lang="en-US" sz="2800" dirty="0" smtClean="0"/>
              <a:t>due to biochemical </a:t>
            </a:r>
            <a:r>
              <a:rPr lang="en-US" sz="2800" dirty="0"/>
              <a:t>events and/or electrostatic forces between two or more proteins. </a:t>
            </a:r>
          </a:p>
          <a:p>
            <a:pPr>
              <a:spcAft>
                <a:spcPts val="600"/>
              </a:spcAft>
              <a:buFont typeface="Arial"/>
              <a:buChar char="•"/>
            </a:pPr>
            <a:r>
              <a:rPr lang="en-US" sz="2800" dirty="0"/>
              <a:t>PPIs can occur only in a specific biological context and between specific molecular </a:t>
            </a:r>
            <a:r>
              <a:rPr lang="en-US" sz="2800" dirty="0" smtClean="0"/>
              <a:t>regions </a:t>
            </a:r>
            <a:endParaRPr lang="en-US" sz="2800" dirty="0"/>
          </a:p>
          <a:p>
            <a:pPr>
              <a:spcAft>
                <a:spcPts val="600"/>
              </a:spcAft>
              <a:buFont typeface="Arial"/>
              <a:buChar char="•"/>
            </a:pPr>
            <a:r>
              <a:rPr lang="en-US" sz="2800" dirty="0" smtClean="0"/>
              <a:t>Proteins </a:t>
            </a:r>
            <a:r>
              <a:rPr lang="en-US" sz="2800" dirty="0"/>
              <a:t>rarely act </a:t>
            </a:r>
            <a:r>
              <a:rPr lang="en-US" sz="2800" dirty="0" smtClean="0"/>
              <a:t>alone </a:t>
            </a:r>
            <a:endParaRPr lang="en-US" sz="2800" dirty="0"/>
          </a:p>
          <a:p>
            <a:pPr>
              <a:spcAft>
                <a:spcPts val="600"/>
              </a:spcAft>
              <a:buFont typeface="Arial"/>
              <a:buChar char="•"/>
            </a:pPr>
            <a:r>
              <a:rPr lang="en-US" sz="2800" dirty="0" smtClean="0"/>
              <a:t>Most molecular </a:t>
            </a:r>
            <a:r>
              <a:rPr lang="en-US" sz="2800" dirty="0"/>
              <a:t>processes within a cell are carried out by </a:t>
            </a:r>
            <a:r>
              <a:rPr lang="en-US" sz="2800" dirty="0" smtClean="0"/>
              <a:t>molecular machines made up of </a:t>
            </a:r>
            <a:r>
              <a:rPr lang="en-US" sz="2800" dirty="0"/>
              <a:t>a large number of </a:t>
            </a:r>
            <a:r>
              <a:rPr lang="en-US" sz="2800" dirty="0" smtClean="0"/>
              <a:t>interacting proteins (complexes)</a:t>
            </a:r>
            <a:endParaRPr lang="it-IT" sz="2800" dirty="0" smtClean="0"/>
          </a:p>
        </p:txBody>
      </p:sp>
      <p:sp>
        <p:nvSpPr>
          <p:cNvPr id="3" name="Rettangolo 2"/>
          <p:cNvSpPr/>
          <p:nvPr/>
        </p:nvSpPr>
        <p:spPr>
          <a:xfrm>
            <a:off x="4479667" y="3244334"/>
            <a:ext cx="1846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844888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/>
          <p:cNvSpPr/>
          <p:nvPr/>
        </p:nvSpPr>
        <p:spPr>
          <a:xfrm>
            <a:off x="3234042" y="280855"/>
            <a:ext cx="2723622" cy="58477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sz="3200" b="1" dirty="0" err="1" smtClean="0">
                <a:solidFill>
                  <a:srgbClr val="953735"/>
                </a:solidFill>
              </a:rPr>
              <a:t>UniProt</a:t>
            </a:r>
            <a:r>
              <a:rPr lang="en-US" sz="3200" b="1" dirty="0" smtClean="0">
                <a:solidFill>
                  <a:srgbClr val="953735"/>
                </a:solidFill>
              </a:rPr>
              <a:t> </a:t>
            </a:r>
            <a:r>
              <a:rPr lang="en-US" sz="3200" b="1" dirty="0">
                <a:solidFill>
                  <a:srgbClr val="953735"/>
                </a:solidFill>
              </a:rPr>
              <a:t>Search </a:t>
            </a:r>
            <a:endParaRPr lang="it-IT" sz="3200" b="1" dirty="0">
              <a:solidFill>
                <a:srgbClr val="953735"/>
              </a:solidFill>
            </a:endParaRPr>
          </a:p>
        </p:txBody>
      </p:sp>
      <p:pic>
        <p:nvPicPr>
          <p:cNvPr id="4" name="Immagine 3" descr="Schermata 2015-12-09 a 16.09.11.pn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126" y="1385729"/>
            <a:ext cx="8344683" cy="3977183"/>
          </a:xfrm>
          <a:prstGeom prst="rect">
            <a:avLst/>
          </a:prstGeom>
        </p:spPr>
      </p:pic>
      <p:sp>
        <p:nvSpPr>
          <p:cNvPr id="36870" name="Oval 5"/>
          <p:cNvSpPr>
            <a:spLocks noChangeArrowheads="1"/>
          </p:cNvSpPr>
          <p:nvPr/>
        </p:nvSpPr>
        <p:spPr bwMode="auto">
          <a:xfrm>
            <a:off x="1572847" y="3694434"/>
            <a:ext cx="431800" cy="431800"/>
          </a:xfrm>
          <a:prstGeom prst="ellipse">
            <a:avLst/>
          </a:prstGeom>
          <a:noFill/>
          <a:ln w="25400">
            <a:solidFill>
              <a:schemeClr val="accent2">
                <a:lumMod val="75000"/>
              </a:schemeClr>
            </a:solidFill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en-US">
              <a:solidFill>
                <a:srgbClr val="953735"/>
              </a:solidFill>
            </a:endParaRPr>
          </a:p>
        </p:txBody>
      </p:sp>
      <p:sp>
        <p:nvSpPr>
          <p:cNvPr id="5" name="Freccia giù 4"/>
          <p:cNvSpPr/>
          <p:nvPr/>
        </p:nvSpPr>
        <p:spPr>
          <a:xfrm>
            <a:off x="1862490" y="1993451"/>
            <a:ext cx="213753" cy="476311"/>
          </a:xfrm>
          <a:prstGeom prst="downArrow">
            <a:avLst/>
          </a:prstGeom>
          <a:solidFill>
            <a:schemeClr val="accent2">
              <a:lumMod val="75000"/>
            </a:schemeClr>
          </a:solidFill>
          <a:ln>
            <a:solidFill>
              <a:srgbClr val="95373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953735"/>
              </a:solidFill>
            </a:endParaRPr>
          </a:p>
        </p:txBody>
      </p:sp>
      <p:pic>
        <p:nvPicPr>
          <p:cNvPr id="6" name="Immagine 5" descr="Schermata 2015-12-09 a 16.13.31.png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93800"/>
            <a:ext cx="9144000" cy="4447042"/>
          </a:xfrm>
          <a:prstGeom prst="rect">
            <a:avLst/>
          </a:prstGeom>
        </p:spPr>
      </p:pic>
      <p:sp>
        <p:nvSpPr>
          <p:cNvPr id="8" name="Freccia giù 7"/>
          <p:cNvSpPr/>
          <p:nvPr/>
        </p:nvSpPr>
        <p:spPr>
          <a:xfrm>
            <a:off x="2302446" y="1993451"/>
            <a:ext cx="255316" cy="546875"/>
          </a:xfrm>
          <a:prstGeom prst="downArrow">
            <a:avLst/>
          </a:prstGeom>
          <a:solidFill>
            <a:srgbClr val="95373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953735"/>
              </a:solidFill>
            </a:endParaRPr>
          </a:p>
        </p:txBody>
      </p:sp>
      <p:sp>
        <p:nvSpPr>
          <p:cNvPr id="16" name="Ovale 15"/>
          <p:cNvSpPr/>
          <p:nvPr/>
        </p:nvSpPr>
        <p:spPr>
          <a:xfrm>
            <a:off x="1461718" y="3923769"/>
            <a:ext cx="526326" cy="1051036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0"/>
                </a:schemeClr>
              </a:gs>
            </a:gsLst>
            <a:lin ang="16200000" scaled="0"/>
            <a:tileRect/>
          </a:gradFill>
          <a:ln>
            <a:solidFill>
              <a:srgbClr val="95373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759274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1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/>
          <p:cNvSpPr txBox="1"/>
          <p:nvPr/>
        </p:nvSpPr>
        <p:spPr>
          <a:xfrm>
            <a:off x="2739771" y="163783"/>
            <a:ext cx="428374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200" b="1" dirty="0" smtClean="0">
                <a:solidFill>
                  <a:srgbClr val="953735"/>
                </a:solidFill>
              </a:rPr>
              <a:t>PROTEIN INFORMATION</a:t>
            </a:r>
            <a:endParaRPr lang="it-IT" sz="3200" b="1" dirty="0">
              <a:solidFill>
                <a:srgbClr val="953735"/>
              </a:solidFill>
            </a:endParaRPr>
          </a:p>
        </p:txBody>
      </p:sp>
      <p:pic>
        <p:nvPicPr>
          <p:cNvPr id="5" name="Immagine 4" descr="Schermata 2015-12-12 alle 17.44.0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18" y="1022998"/>
            <a:ext cx="8948659" cy="5637445"/>
          </a:xfrm>
          <a:prstGeom prst="rect">
            <a:avLst/>
          </a:prstGeom>
        </p:spPr>
      </p:pic>
      <p:pic>
        <p:nvPicPr>
          <p:cNvPr id="6" name="Immagine 5" descr="Schermata 2015-12-12 alle 17.45.3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44" y="456171"/>
            <a:ext cx="2351710" cy="6320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8318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3499113" y="540806"/>
            <a:ext cx="27534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b="1" dirty="0" smtClean="0">
                <a:solidFill>
                  <a:srgbClr val="953735"/>
                </a:solidFill>
              </a:rPr>
              <a:t>GOING IN DETAILS…</a:t>
            </a:r>
            <a:endParaRPr lang="it-IT" sz="2400" b="1" dirty="0">
              <a:solidFill>
                <a:srgbClr val="953735"/>
              </a:solidFill>
            </a:endParaRPr>
          </a:p>
        </p:txBody>
      </p:sp>
      <p:pic>
        <p:nvPicPr>
          <p:cNvPr id="10" name="Immagine 9" descr="Schermata 2015-12-09 a 16.22.50.pn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99" y="1002471"/>
            <a:ext cx="8936041" cy="4699000"/>
          </a:xfrm>
          <a:prstGeom prst="rect">
            <a:avLst/>
          </a:prstGeom>
          <a:ln>
            <a:solidFill>
              <a:schemeClr val="tx2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Ovale 10"/>
          <p:cNvSpPr/>
          <p:nvPr/>
        </p:nvSpPr>
        <p:spPr>
          <a:xfrm>
            <a:off x="9936" y="1455446"/>
            <a:ext cx="1312333" cy="395111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0"/>
                </a:schemeClr>
              </a:gs>
            </a:gsLst>
            <a:lin ang="16200000" scaled="0"/>
            <a:tileRect/>
          </a:gra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ln>
                <a:solidFill>
                  <a:schemeClr val="accent2">
                    <a:lumMod val="75000"/>
                  </a:schemeClr>
                </a:solidFill>
              </a:ln>
            </a:endParaRPr>
          </a:p>
        </p:txBody>
      </p:sp>
      <p:pic>
        <p:nvPicPr>
          <p:cNvPr id="12" name="Immagine 11" descr="Schermata 2015-12-09 a 16.23.04.png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264" y="1129472"/>
            <a:ext cx="8670072" cy="4571999"/>
          </a:xfrm>
          <a:prstGeom prst="rect">
            <a:avLst/>
          </a:prstGeom>
          <a:ln>
            <a:solidFill>
              <a:schemeClr val="tx2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Ovale 13"/>
          <p:cNvSpPr/>
          <p:nvPr/>
        </p:nvSpPr>
        <p:spPr>
          <a:xfrm>
            <a:off x="218264" y="1953951"/>
            <a:ext cx="1312333" cy="279400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0"/>
                </a:schemeClr>
              </a:gs>
            </a:gsLst>
            <a:lin ang="16200000" scaled="0"/>
            <a:tileRect/>
          </a:gra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ln>
                <a:solidFill>
                  <a:schemeClr val="accent2">
                    <a:lumMod val="75000"/>
                  </a:schemeClr>
                </a:solidFill>
              </a:ln>
            </a:endParaRPr>
          </a:p>
        </p:txBody>
      </p:sp>
      <p:pic>
        <p:nvPicPr>
          <p:cNvPr id="13" name="Immagine 12" descr="Schermata 2015-12-09 a 16.23.27.png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670" y="1039483"/>
            <a:ext cx="8477680" cy="4520057"/>
          </a:xfrm>
          <a:prstGeom prst="rect">
            <a:avLst/>
          </a:prstGeom>
          <a:ln>
            <a:solidFill>
              <a:srgbClr val="1F497D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Ovale 15"/>
          <p:cNvSpPr/>
          <p:nvPr/>
        </p:nvSpPr>
        <p:spPr>
          <a:xfrm>
            <a:off x="372670" y="1982818"/>
            <a:ext cx="992941" cy="273433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0"/>
                </a:schemeClr>
              </a:gs>
            </a:gsLst>
            <a:lin ang="16200000" scaled="0"/>
            <a:tileRect/>
          </a:gra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ln>
                <a:solidFill>
                  <a:schemeClr val="accent2">
                    <a:lumMod val="75000"/>
                  </a:schemeClr>
                </a:solidFill>
              </a:ln>
            </a:endParaRPr>
          </a:p>
        </p:txBody>
      </p:sp>
      <p:pic>
        <p:nvPicPr>
          <p:cNvPr id="17" name="Immagine 16" descr="Schermata 2015-12-09 a 16.23.49.png"/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422" y="1039483"/>
            <a:ext cx="8445000" cy="4405486"/>
          </a:xfrm>
          <a:prstGeom prst="rect">
            <a:avLst/>
          </a:prstGeom>
          <a:ln>
            <a:solidFill>
              <a:srgbClr val="1F497D"/>
            </a:solidFill>
          </a:ln>
        </p:spPr>
      </p:pic>
      <p:pic>
        <p:nvPicPr>
          <p:cNvPr id="18" name="Immagine 17" descr="Schermata 2015-12-09 a 16.24.13.png"/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370" y="1129472"/>
            <a:ext cx="8373052" cy="45190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5" name="Ovale 24"/>
          <p:cNvSpPr/>
          <p:nvPr/>
        </p:nvSpPr>
        <p:spPr>
          <a:xfrm>
            <a:off x="440403" y="2429496"/>
            <a:ext cx="1049867" cy="290688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0"/>
                </a:schemeClr>
              </a:gs>
            </a:gsLst>
            <a:lin ang="16200000" scaled="0"/>
            <a:tileRect/>
          </a:gra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ln>
                <a:solidFill>
                  <a:schemeClr val="accent2">
                    <a:lumMod val="75000"/>
                  </a:schemeClr>
                </a:solidFill>
              </a:ln>
            </a:endParaRPr>
          </a:p>
        </p:txBody>
      </p:sp>
      <p:pic>
        <p:nvPicPr>
          <p:cNvPr id="20" name="Immagine 19" descr="Schermata 2015-12-09 a 16.24.27.png"/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618" y="1039483"/>
            <a:ext cx="8869922" cy="44633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2" name="Ovale 21"/>
          <p:cNvSpPr/>
          <p:nvPr/>
        </p:nvSpPr>
        <p:spPr>
          <a:xfrm>
            <a:off x="104499" y="2861883"/>
            <a:ext cx="1126455" cy="357011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0"/>
                </a:schemeClr>
              </a:gs>
            </a:gsLst>
            <a:lin ang="16200000" scaled="0"/>
            <a:tileRect/>
          </a:gra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ln>
                <a:solidFill>
                  <a:schemeClr val="accent2">
                    <a:lumMod val="75000"/>
                  </a:schemeClr>
                </a:solidFill>
              </a:ln>
            </a:endParaRPr>
          </a:p>
        </p:txBody>
      </p:sp>
      <p:pic>
        <p:nvPicPr>
          <p:cNvPr id="21" name="Immagine 20" descr="Schermata 2015-12-09 a 16.24.51.png"/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491" y="1305670"/>
            <a:ext cx="8813509" cy="4395801"/>
          </a:xfrm>
          <a:prstGeom prst="rect">
            <a:avLst/>
          </a:prstGeom>
          <a:ln>
            <a:solidFill>
              <a:srgbClr val="1F497D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3" name="Ovale 22"/>
          <p:cNvSpPr/>
          <p:nvPr/>
        </p:nvSpPr>
        <p:spPr>
          <a:xfrm>
            <a:off x="170619" y="3389523"/>
            <a:ext cx="1060336" cy="265256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0"/>
                </a:schemeClr>
              </a:gs>
            </a:gsLst>
            <a:lin ang="16200000" scaled="0"/>
            <a:tileRect/>
          </a:gra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ln>
                <a:solidFill>
                  <a:schemeClr val="accent2">
                    <a:lumMod val="75000"/>
                  </a:schemeClr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2618107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6" grpId="0" animBg="1"/>
      <p:bldP spid="25" grpId="0" animBg="1"/>
      <p:bldP spid="22" grpId="0" animBg="1"/>
      <p:bldP spid="2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/>
          <p:cNvSpPr txBox="1"/>
          <p:nvPr/>
        </p:nvSpPr>
        <p:spPr>
          <a:xfrm>
            <a:off x="2342444" y="445895"/>
            <a:ext cx="54479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b="1" dirty="0" smtClean="0">
                <a:solidFill>
                  <a:srgbClr val="953735"/>
                </a:solidFill>
              </a:rPr>
              <a:t>STRUCTURAL INFORMATION IN UNIPROT</a:t>
            </a:r>
            <a:endParaRPr lang="it-IT" sz="2400" b="1" dirty="0">
              <a:solidFill>
                <a:srgbClr val="953735"/>
              </a:solidFill>
            </a:endParaRPr>
          </a:p>
        </p:txBody>
      </p:sp>
      <p:pic>
        <p:nvPicPr>
          <p:cNvPr id="7" name="Immagine 6" descr="Schermata 2015-12-09 a 17.00.05.pn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125" y="1404056"/>
            <a:ext cx="8659297" cy="3718278"/>
          </a:xfrm>
          <a:prstGeom prst="rect">
            <a:avLst/>
          </a:prstGeom>
          <a:ln>
            <a:solidFill>
              <a:srgbClr val="1F497D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Ovale 8"/>
          <p:cNvSpPr/>
          <p:nvPr/>
        </p:nvSpPr>
        <p:spPr>
          <a:xfrm>
            <a:off x="2540000" y="3880556"/>
            <a:ext cx="465667" cy="254000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0"/>
                </a:schemeClr>
              </a:gs>
            </a:gsLst>
            <a:lin ang="16200000" scaled="0"/>
            <a:tileRect/>
          </a:gra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762826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/>
          <p:cNvSpPr txBox="1"/>
          <p:nvPr/>
        </p:nvSpPr>
        <p:spPr>
          <a:xfrm>
            <a:off x="2794000" y="445895"/>
            <a:ext cx="36974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b="1" dirty="0" smtClean="0">
                <a:solidFill>
                  <a:srgbClr val="953735"/>
                </a:solidFill>
              </a:rPr>
              <a:t>PROTEIN DATA BANK (PDB)</a:t>
            </a:r>
            <a:endParaRPr lang="it-IT" sz="2400" b="1" dirty="0">
              <a:solidFill>
                <a:srgbClr val="953735"/>
              </a:solidFill>
            </a:endParaRPr>
          </a:p>
        </p:txBody>
      </p:sp>
      <p:pic>
        <p:nvPicPr>
          <p:cNvPr id="11" name="Immagine 10" descr="Schermata 2015-12-09 a 17.07.55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252"/>
          <a:stretch/>
        </p:blipFill>
        <p:spPr>
          <a:xfrm>
            <a:off x="402643" y="1127772"/>
            <a:ext cx="8429705" cy="1398117"/>
          </a:xfrm>
          <a:prstGeom prst="rect">
            <a:avLst/>
          </a:prstGeom>
          <a:ln>
            <a:solidFill>
              <a:schemeClr val="tx2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Immagine 18" descr="Schermata 2015-12-09 a 17.07.55.png"/>
          <p:cNvPicPr>
            <a:picLocks noChangeAspect="1"/>
          </p:cNvPicPr>
          <p:nvPr/>
        </p:nvPicPr>
        <p:blipFill rotWithShape="1">
          <a:blip r:embed="rId2">
            <a:alphaModFix amt="3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442" t="36209" r="4442" b="-5038"/>
          <a:stretch/>
        </p:blipFill>
        <p:spPr>
          <a:xfrm>
            <a:off x="29200" y="2543488"/>
            <a:ext cx="8803147" cy="31653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Rettangolo 11"/>
          <p:cNvSpPr/>
          <p:nvPr/>
        </p:nvSpPr>
        <p:spPr>
          <a:xfrm>
            <a:off x="1" y="3102142"/>
            <a:ext cx="8983422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/>
              <a:t>PDB </a:t>
            </a:r>
            <a:r>
              <a:rPr lang="en-US" sz="2000" b="1" dirty="0"/>
              <a:t>is an </a:t>
            </a:r>
            <a:r>
              <a:rPr lang="en-US" sz="2000" b="1" dirty="0" smtClean="0"/>
              <a:t>portal promoting </a:t>
            </a:r>
            <a:r>
              <a:rPr lang="en-US" sz="2000" b="1" dirty="0"/>
              <a:t>exploration in the world of proteins and nucleic acids. </a:t>
            </a:r>
            <a:endParaRPr lang="en-US" sz="2000" b="1" dirty="0" smtClean="0"/>
          </a:p>
          <a:p>
            <a:endParaRPr lang="en-US" sz="2000" b="1" dirty="0" smtClean="0"/>
          </a:p>
          <a:p>
            <a:r>
              <a:rPr lang="en-US" sz="2000" b="1" dirty="0" smtClean="0"/>
              <a:t>Along </a:t>
            </a:r>
            <a:r>
              <a:rPr lang="en-US" sz="2000" b="1" dirty="0"/>
              <a:t>with our Worldwide PDB collaborators, RCSB PDB curates, annotates, and makes </a:t>
            </a:r>
            <a:r>
              <a:rPr lang="en-US" sz="2000" b="1" dirty="0" smtClean="0"/>
              <a:t>publicly available </a:t>
            </a:r>
            <a:r>
              <a:rPr lang="en-US" sz="2000" b="1" dirty="0"/>
              <a:t>the PDB data deposited by scientists around the globe. </a:t>
            </a:r>
          </a:p>
          <a:p>
            <a:endParaRPr lang="en-US" sz="2000" b="1" dirty="0"/>
          </a:p>
          <a:p>
            <a:r>
              <a:rPr lang="en-US" sz="2000" b="1" dirty="0" smtClean="0"/>
              <a:t>The </a:t>
            </a:r>
            <a:r>
              <a:rPr lang="en-US" sz="2000" b="1" dirty="0"/>
              <a:t>RCSB PDB </a:t>
            </a:r>
            <a:r>
              <a:rPr lang="en-US" sz="2000" b="1" dirty="0" smtClean="0"/>
              <a:t>provides </a:t>
            </a:r>
            <a:r>
              <a:rPr lang="en-US" sz="2000" b="1" dirty="0"/>
              <a:t>a window to these data through a rich online resource with powerful  </a:t>
            </a:r>
            <a:r>
              <a:rPr lang="en-US" sz="2000" b="1" dirty="0" smtClean="0"/>
              <a:t>searching</a:t>
            </a:r>
            <a:r>
              <a:rPr lang="en-US" sz="2000" b="1" dirty="0"/>
              <a:t>, reporting, and visualization tools for researchers. </a:t>
            </a:r>
            <a:endParaRPr lang="it-IT" sz="2000" b="1" dirty="0"/>
          </a:p>
        </p:txBody>
      </p:sp>
    </p:spTree>
    <p:extLst>
      <p:ext uri="{BB962C8B-B14F-4D97-AF65-F5344CB8AC3E}">
        <p14:creationId xmlns:p14="http://schemas.microsoft.com/office/powerpoint/2010/main" val="4278473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/>
          <p:cNvSpPr txBox="1"/>
          <p:nvPr/>
        </p:nvSpPr>
        <p:spPr>
          <a:xfrm>
            <a:off x="3631920" y="425211"/>
            <a:ext cx="15065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b="1" dirty="0" smtClean="0">
                <a:solidFill>
                  <a:srgbClr val="953735"/>
                </a:solidFill>
              </a:rPr>
              <a:t>PDB:1OA8</a:t>
            </a:r>
            <a:endParaRPr lang="it-IT" sz="2400" b="1" dirty="0">
              <a:solidFill>
                <a:srgbClr val="953735"/>
              </a:solidFill>
            </a:endParaRPr>
          </a:p>
        </p:txBody>
      </p:sp>
      <p:pic>
        <p:nvPicPr>
          <p:cNvPr id="2" name="Immagine 1" descr="Schermata 2015-12-09 a 17.16.34.pn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316" y="1194423"/>
            <a:ext cx="8170800" cy="5032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6666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o 7"/>
          <p:cNvGrpSpPr/>
          <p:nvPr/>
        </p:nvGrpSpPr>
        <p:grpSpPr>
          <a:xfrm>
            <a:off x="0" y="14891"/>
            <a:ext cx="9144000" cy="951663"/>
            <a:chOff x="0" y="14891"/>
            <a:chExt cx="9144000" cy="951663"/>
          </a:xfrm>
        </p:grpSpPr>
        <p:cxnSp>
          <p:nvCxnSpPr>
            <p:cNvPr id="20" name="Connettore 1 19"/>
            <p:cNvCxnSpPr/>
            <p:nvPr/>
          </p:nvCxnSpPr>
          <p:spPr>
            <a:xfrm>
              <a:off x="0" y="966554"/>
              <a:ext cx="9144000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5" name="Immagine 24" descr="alma-logo.gi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200" y="14891"/>
              <a:ext cx="1543647" cy="878844"/>
            </a:xfrm>
            <a:prstGeom prst="rect">
              <a:avLst/>
            </a:prstGeom>
          </p:spPr>
        </p:pic>
      </p:grpSp>
      <p:sp>
        <p:nvSpPr>
          <p:cNvPr id="5" name="CasellaDiTesto 4"/>
          <p:cNvSpPr txBox="1"/>
          <p:nvPr/>
        </p:nvSpPr>
        <p:spPr>
          <a:xfrm>
            <a:off x="3837136" y="403561"/>
            <a:ext cx="5306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 err="1" smtClean="0">
                <a:solidFill>
                  <a:srgbClr val="953735"/>
                </a:solidFill>
              </a:rPr>
              <a:t>PDBe</a:t>
            </a:r>
            <a:endParaRPr lang="it-IT" sz="2400" b="1" dirty="0">
              <a:solidFill>
                <a:srgbClr val="953735"/>
              </a:solidFill>
            </a:endParaRPr>
          </a:p>
        </p:txBody>
      </p:sp>
      <p:pic>
        <p:nvPicPr>
          <p:cNvPr id="2" name="Immagine 1" descr="Schermata 2015-12-09 a 17.20.49.pn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445" y="1095829"/>
            <a:ext cx="7683938" cy="5141283"/>
          </a:xfrm>
          <a:prstGeom prst="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507135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/>
          <p:cNvSpPr txBox="1"/>
          <p:nvPr/>
        </p:nvSpPr>
        <p:spPr>
          <a:xfrm>
            <a:off x="1017944" y="521790"/>
            <a:ext cx="73657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b="1" dirty="0" smtClean="0">
                <a:solidFill>
                  <a:srgbClr val="953735"/>
                </a:solidFill>
              </a:rPr>
              <a:t>Map proteins into </a:t>
            </a:r>
            <a:r>
              <a:rPr lang="en-US" altLang="ja-JP" sz="2400" b="1" dirty="0" err="1" smtClean="0">
                <a:solidFill>
                  <a:srgbClr val="953735"/>
                </a:solidFill>
              </a:rPr>
              <a:t>UniProt</a:t>
            </a:r>
            <a:r>
              <a:rPr lang="en-US" altLang="ja-JP" sz="2400" b="1" dirty="0" smtClean="0">
                <a:solidFill>
                  <a:srgbClr val="953735"/>
                </a:solidFill>
              </a:rPr>
              <a:t> reference </a:t>
            </a:r>
            <a:r>
              <a:rPr lang="en-US" altLang="ja-JP" sz="2400" b="1" dirty="0">
                <a:solidFill>
                  <a:srgbClr val="953735"/>
                </a:solidFill>
              </a:rPr>
              <a:t>sequence </a:t>
            </a:r>
            <a:r>
              <a:rPr lang="en-US" altLang="ja-JP" sz="2400" b="1" dirty="0" smtClean="0">
                <a:solidFill>
                  <a:srgbClr val="953735"/>
                </a:solidFill>
              </a:rPr>
              <a:t>database </a:t>
            </a:r>
            <a:endParaRPr lang="it-IT" sz="2400" b="1" dirty="0">
              <a:solidFill>
                <a:srgbClr val="953735"/>
              </a:solidFill>
            </a:endParaRPr>
          </a:p>
        </p:txBody>
      </p:sp>
      <p:sp>
        <p:nvSpPr>
          <p:cNvPr id="9" name="Rettangolo 8"/>
          <p:cNvSpPr/>
          <p:nvPr/>
        </p:nvSpPr>
        <p:spPr>
          <a:xfrm>
            <a:off x="198534" y="1438617"/>
            <a:ext cx="8646676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2000" dirty="0" err="1" smtClean="0"/>
              <a:t>UniProtKB</a:t>
            </a:r>
            <a:r>
              <a:rPr lang="en-US" altLang="ja-JP" sz="2000" dirty="0" smtClean="0"/>
              <a:t> </a:t>
            </a:r>
            <a:r>
              <a:rPr lang="it-IT" altLang="ja-JP" sz="2000" dirty="0" smtClean="0"/>
              <a:t> </a:t>
            </a:r>
            <a:r>
              <a:rPr lang="en-US" altLang="ja-JP" sz="2000" dirty="0"/>
              <a:t>is the protein sequence reference database chosen by the majority of the interaction databases</a:t>
            </a:r>
            <a:r>
              <a:rPr lang="en-US" altLang="ja-JP" sz="2000" dirty="0" smtClean="0"/>
              <a:t>.</a:t>
            </a:r>
          </a:p>
          <a:p>
            <a:endParaRPr lang="en-US" altLang="ja-JP" sz="2000" dirty="0"/>
          </a:p>
          <a:p>
            <a:r>
              <a:rPr lang="en-US" altLang="ja-JP" sz="2000" dirty="0" smtClean="0"/>
              <a:t> </a:t>
            </a:r>
            <a:r>
              <a:rPr lang="en-US" altLang="ja-JP" sz="2000" dirty="0"/>
              <a:t>Choosing </a:t>
            </a:r>
            <a:r>
              <a:rPr lang="en-US" altLang="ja-JP" sz="2000" dirty="0" err="1"/>
              <a:t>UniProtKB</a:t>
            </a:r>
            <a:r>
              <a:rPr lang="en-US" altLang="ja-JP" sz="2000" dirty="0"/>
              <a:t> </a:t>
            </a:r>
            <a:r>
              <a:rPr lang="en-US" altLang="ja-JP" sz="2000" dirty="0" smtClean="0"/>
              <a:t>allow the curators </a:t>
            </a:r>
            <a:r>
              <a:rPr lang="en-US" altLang="ja-JP" sz="2000" dirty="0"/>
              <a:t>to </a:t>
            </a:r>
            <a:r>
              <a:rPr lang="en-US" altLang="ja-JP" sz="2000" dirty="0" smtClean="0"/>
              <a:t>annotate:</a:t>
            </a:r>
          </a:p>
          <a:p>
            <a:pPr marL="285750" indent="-285750">
              <a:buFont typeface="Arial"/>
              <a:buChar char="•"/>
            </a:pPr>
            <a:r>
              <a:rPr lang="en-US" altLang="ja-JP" sz="2000" dirty="0" smtClean="0"/>
              <a:t> </a:t>
            </a:r>
            <a:r>
              <a:rPr lang="en-US" altLang="ja-JP" sz="2000" dirty="0"/>
              <a:t>the specific isoform utilized in an </a:t>
            </a:r>
            <a:r>
              <a:rPr lang="en-US" altLang="ja-JP" sz="2000" dirty="0" smtClean="0"/>
              <a:t>experiment </a:t>
            </a:r>
          </a:p>
          <a:p>
            <a:pPr marL="285750" indent="-285750">
              <a:buFont typeface="Arial"/>
              <a:buChar char="•"/>
            </a:pPr>
            <a:endParaRPr lang="en-US" altLang="ja-JP" sz="2000" dirty="0" smtClean="0"/>
          </a:p>
          <a:p>
            <a:pPr marL="285750" indent="-285750">
              <a:buFont typeface="Arial"/>
              <a:buChar char="•"/>
            </a:pPr>
            <a:r>
              <a:rPr lang="en-US" altLang="ja-JP" sz="2000" dirty="0" smtClean="0"/>
              <a:t>to </a:t>
            </a:r>
            <a:r>
              <a:rPr lang="en-US" altLang="ja-JP" sz="2000" dirty="0"/>
              <a:t>describe all isoforms </a:t>
            </a:r>
            <a:r>
              <a:rPr lang="en-US" altLang="ja-JP" sz="2000" dirty="0" smtClean="0"/>
              <a:t>simultaneously</a:t>
            </a:r>
            <a:r>
              <a:rPr lang="en-US" altLang="ja-JP" sz="2000" dirty="0"/>
              <a:t> </a:t>
            </a:r>
            <a:r>
              <a:rPr lang="en-US" altLang="ja-JP" sz="2000" dirty="0" smtClean="0"/>
              <a:t>(using </a:t>
            </a:r>
            <a:r>
              <a:rPr lang="en-US" altLang="ja-JP" sz="2000" dirty="0"/>
              <a:t>the canonical </a:t>
            </a:r>
            <a:r>
              <a:rPr lang="en-US" altLang="ja-JP" sz="2000" dirty="0" smtClean="0"/>
              <a:t>sequence)</a:t>
            </a:r>
          </a:p>
          <a:p>
            <a:pPr marL="285750" indent="-285750">
              <a:buFont typeface="Arial"/>
              <a:buChar char="•"/>
            </a:pPr>
            <a:endParaRPr lang="en-US" altLang="ja-JP" sz="2000" dirty="0" smtClean="0"/>
          </a:p>
          <a:p>
            <a:pPr marL="285750" indent="-285750">
              <a:buFont typeface="Arial"/>
              <a:buChar char="•"/>
            </a:pPr>
            <a:r>
              <a:rPr lang="it-IT" altLang="ja-JP" sz="2000" dirty="0" smtClean="0"/>
              <a:t>T</a:t>
            </a:r>
            <a:r>
              <a:rPr lang="en-US" altLang="ja-JP" sz="2000" dirty="0" smtClean="0"/>
              <a:t>o specify </a:t>
            </a:r>
            <a:r>
              <a:rPr lang="en-US" altLang="ja-JP" sz="2000" dirty="0"/>
              <a:t>a peptide, resulting from a post-translational cleavage.</a:t>
            </a:r>
            <a:r>
              <a:rPr lang="it-IT" altLang="ja-JP" sz="2000" dirty="0"/>
              <a:t> </a:t>
            </a:r>
            <a:endParaRPr lang="it-IT" altLang="ja-JP" sz="2000" dirty="0" smtClean="0"/>
          </a:p>
          <a:p>
            <a:pPr marL="285750" indent="-285750">
              <a:buFont typeface="Arial"/>
              <a:buChar char="•"/>
            </a:pPr>
            <a:endParaRPr lang="it-IT" sz="2000" dirty="0"/>
          </a:p>
          <a:p>
            <a:r>
              <a:rPr lang="it-IT" sz="2000" dirty="0" smtClean="0"/>
              <a:t>Uniprot mapping </a:t>
            </a:r>
            <a:r>
              <a:rPr lang="it-IT" sz="2000" dirty="0" smtClean="0"/>
              <a:t>tools </a:t>
            </a:r>
            <a:r>
              <a:rPr lang="it-IT" sz="2000" dirty="0" smtClean="0"/>
              <a:t>allow users to convert several proteins identifiers to UniProt ACs</a:t>
            </a:r>
            <a:endParaRPr lang="it-IT" sz="2000" dirty="0"/>
          </a:p>
        </p:txBody>
      </p:sp>
    </p:spTree>
    <p:extLst>
      <p:ext uri="{BB962C8B-B14F-4D97-AF65-F5344CB8AC3E}">
        <p14:creationId xmlns:p14="http://schemas.microsoft.com/office/powerpoint/2010/main" val="23103761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po 5"/>
          <p:cNvGrpSpPr/>
          <p:nvPr/>
        </p:nvGrpSpPr>
        <p:grpSpPr>
          <a:xfrm>
            <a:off x="0" y="14891"/>
            <a:ext cx="9144000" cy="951663"/>
            <a:chOff x="0" y="14891"/>
            <a:chExt cx="9144000" cy="951663"/>
          </a:xfrm>
        </p:grpSpPr>
        <p:cxnSp>
          <p:nvCxnSpPr>
            <p:cNvPr id="8" name="Connettore 1 7"/>
            <p:cNvCxnSpPr/>
            <p:nvPr/>
          </p:nvCxnSpPr>
          <p:spPr>
            <a:xfrm>
              <a:off x="0" y="966554"/>
              <a:ext cx="9144000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" name="Immagine 9" descr="alma-logo.gi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200" y="14891"/>
              <a:ext cx="1543647" cy="878844"/>
            </a:xfrm>
            <a:prstGeom prst="rect">
              <a:avLst/>
            </a:prstGeom>
          </p:spPr>
        </p:pic>
      </p:grpSp>
      <p:sp>
        <p:nvSpPr>
          <p:cNvPr id="2" name="CasellaDiTesto 1"/>
          <p:cNvSpPr txBox="1"/>
          <p:nvPr/>
        </p:nvSpPr>
        <p:spPr>
          <a:xfrm>
            <a:off x="3122229" y="524403"/>
            <a:ext cx="389105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b="1" dirty="0" err="1" smtClean="0">
                <a:solidFill>
                  <a:schemeClr val="accent2">
                    <a:lumMod val="75000"/>
                  </a:schemeClr>
                </a:solidFill>
              </a:rPr>
              <a:t>Uniprot</a:t>
            </a:r>
            <a:r>
              <a:rPr lang="it-IT" sz="2400" b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2400" b="1" dirty="0" err="1" smtClean="0">
                <a:solidFill>
                  <a:schemeClr val="accent2">
                    <a:lumMod val="75000"/>
                  </a:schemeClr>
                </a:solidFill>
              </a:rPr>
              <a:t>Retrieve</a:t>
            </a:r>
            <a:r>
              <a:rPr lang="de-DE" sz="2400" b="1" dirty="0">
                <a:solidFill>
                  <a:schemeClr val="accent2">
                    <a:lumMod val="75000"/>
                  </a:schemeClr>
                </a:solidFill>
              </a:rPr>
              <a:t>/ID </a:t>
            </a:r>
            <a:r>
              <a:rPr lang="de-DE" sz="2400" b="1" dirty="0" err="1">
                <a:solidFill>
                  <a:schemeClr val="accent2">
                    <a:lumMod val="75000"/>
                  </a:schemeClr>
                </a:solidFill>
              </a:rPr>
              <a:t>mapping</a:t>
            </a:r>
            <a:endParaRPr lang="de-DE" sz="2400" b="1" dirty="0">
              <a:solidFill>
                <a:schemeClr val="accent2">
                  <a:lumMod val="75000"/>
                </a:schemeClr>
              </a:solidFill>
            </a:endParaRPr>
          </a:p>
          <a:p>
            <a:endParaRPr lang="it-IT" dirty="0"/>
          </a:p>
        </p:txBody>
      </p:sp>
      <p:pic>
        <p:nvPicPr>
          <p:cNvPr id="4" name="Immagine 3" descr="Schermata 2015-12-09 a 15.55.21.png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3540" y="1066152"/>
            <a:ext cx="5806848" cy="522239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Rettangolo 12"/>
          <p:cNvSpPr/>
          <p:nvPr/>
        </p:nvSpPr>
        <p:spPr>
          <a:xfrm>
            <a:off x="1393540" y="3051920"/>
            <a:ext cx="1340620" cy="1129034"/>
          </a:xfrm>
          <a:prstGeom prst="rect">
            <a:avLst/>
          </a:prstGeom>
          <a:solidFill>
            <a:srgbClr val="D99694">
              <a:alpha val="31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" name="Immagine 4" descr="Schermata 2015-12-09 a 15.56.28.png"/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3737"/>
          <a:stretch/>
        </p:blipFill>
        <p:spPr>
          <a:xfrm>
            <a:off x="181192" y="1651434"/>
            <a:ext cx="8802230" cy="4495981"/>
          </a:xfrm>
          <a:prstGeom prst="rect">
            <a:avLst/>
          </a:prstGeom>
        </p:spPr>
      </p:pic>
      <p:sp>
        <p:nvSpPr>
          <p:cNvPr id="17" name="Ovale 16"/>
          <p:cNvSpPr/>
          <p:nvPr/>
        </p:nvSpPr>
        <p:spPr>
          <a:xfrm>
            <a:off x="81207" y="3440288"/>
            <a:ext cx="1312333" cy="395111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0"/>
                </a:schemeClr>
              </a:gs>
            </a:gsLst>
            <a:lin ang="16200000" scaled="0"/>
            <a:tileRect/>
          </a:gra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ln>
                <a:solidFill>
                  <a:schemeClr val="accent2">
                    <a:lumMod val="75000"/>
                  </a:schemeClr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2371452050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o 7"/>
          <p:cNvGrpSpPr/>
          <p:nvPr/>
        </p:nvGrpSpPr>
        <p:grpSpPr>
          <a:xfrm>
            <a:off x="0" y="14891"/>
            <a:ext cx="9144000" cy="951663"/>
            <a:chOff x="0" y="14891"/>
            <a:chExt cx="9144000" cy="951663"/>
          </a:xfrm>
        </p:grpSpPr>
        <p:cxnSp>
          <p:nvCxnSpPr>
            <p:cNvPr id="20" name="Connettore 1 19"/>
            <p:cNvCxnSpPr/>
            <p:nvPr/>
          </p:nvCxnSpPr>
          <p:spPr>
            <a:xfrm>
              <a:off x="0" y="966554"/>
              <a:ext cx="9144000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5" name="Immagine 24" descr="alma-logo.gi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200" y="14891"/>
              <a:ext cx="1543647" cy="878844"/>
            </a:xfrm>
            <a:prstGeom prst="rect">
              <a:avLst/>
            </a:prstGeom>
          </p:spPr>
        </p:pic>
      </p:grpSp>
      <p:sp>
        <p:nvSpPr>
          <p:cNvPr id="5" name="CasellaDiTesto 4"/>
          <p:cNvSpPr txBox="1"/>
          <p:nvPr/>
        </p:nvSpPr>
        <p:spPr>
          <a:xfrm>
            <a:off x="2342444" y="445895"/>
            <a:ext cx="53548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953735"/>
                </a:solidFill>
              </a:rPr>
              <a:t>PSICQUIC (PSI Common Query Interface)</a:t>
            </a:r>
          </a:p>
          <a:p>
            <a:endParaRPr lang="it-IT" sz="2400" b="1" dirty="0">
              <a:solidFill>
                <a:srgbClr val="953735"/>
              </a:solidFill>
            </a:endParaRPr>
          </a:p>
        </p:txBody>
      </p:sp>
      <p:sp>
        <p:nvSpPr>
          <p:cNvPr id="3" name="Rettangolo 2"/>
          <p:cNvSpPr/>
          <p:nvPr/>
        </p:nvSpPr>
        <p:spPr>
          <a:xfrm>
            <a:off x="268110" y="4081004"/>
            <a:ext cx="8489534" cy="25237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dirty="0"/>
              <a:t>PSICQUIC is an effort from the HUPO Proteomics Standard Initiative (HUPO-PSI) to </a:t>
            </a:r>
            <a:r>
              <a:rPr lang="en-US" sz="2000" dirty="0" smtClean="0"/>
              <a:t>standardize </a:t>
            </a:r>
            <a:r>
              <a:rPr lang="en-US" sz="2000" dirty="0"/>
              <a:t>the access to molecular interaction databases programmatically</a:t>
            </a:r>
            <a:r>
              <a:rPr lang="en-US" sz="2000" dirty="0" smtClean="0"/>
              <a:t>.</a:t>
            </a:r>
          </a:p>
          <a:p>
            <a:pPr algn="just"/>
            <a:endParaRPr lang="en-US" sz="2000" dirty="0" smtClean="0"/>
          </a:p>
          <a:p>
            <a:pPr algn="just"/>
            <a:r>
              <a:rPr lang="it-IT" sz="2000" dirty="0" smtClean="0"/>
              <a:t>I</a:t>
            </a:r>
            <a:r>
              <a:rPr lang="en-US" sz="2000" dirty="0" smtClean="0"/>
              <a:t>t is available at:</a:t>
            </a:r>
          </a:p>
          <a:p>
            <a:pPr algn="just"/>
            <a:r>
              <a:rPr lang="pl-PL" sz="2000" u="sng" dirty="0" smtClean="0">
                <a:hlinkClick r:id="rId4"/>
              </a:rPr>
              <a:t>http</a:t>
            </a:r>
            <a:r>
              <a:rPr lang="pl-PL" sz="2000" u="sng" dirty="0">
                <a:hlinkClick r:id="rId4"/>
              </a:rPr>
              <a:t>://www.ebi.ac.uk/Tools/webservices/psicquic/view/main.xhtml</a:t>
            </a:r>
            <a:endParaRPr lang="it-IT" sz="2000" dirty="0">
              <a:hlinkClick r:id="rId4"/>
            </a:endParaRPr>
          </a:p>
          <a:p>
            <a:pPr algn="just"/>
            <a:r>
              <a:rPr lang="en-US" sz="2000" dirty="0"/>
              <a:t>and users can obtain results both in MITAB 2.5, 2.6 and 2.7 or PSI-XML formats </a:t>
            </a:r>
            <a:r>
              <a:rPr lang="en-US" sz="2000" dirty="0" smtClean="0"/>
              <a:t>using the </a:t>
            </a:r>
            <a:r>
              <a:rPr lang="en-US" sz="2000" dirty="0"/>
              <a:t>MIQL 2.7 query language</a:t>
            </a:r>
          </a:p>
          <a:p>
            <a:pPr algn="just"/>
            <a:endParaRPr lang="it-IT" dirty="0"/>
          </a:p>
        </p:txBody>
      </p:sp>
      <p:pic>
        <p:nvPicPr>
          <p:cNvPr id="4" name="Immagine 3" descr="Schermata 2015-12-12 alle 17.32.01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98" y="1008888"/>
            <a:ext cx="8184446" cy="305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3502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1646894" y="256760"/>
            <a:ext cx="597651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200" b="1" dirty="0" err="1" smtClean="0">
                <a:solidFill>
                  <a:srgbClr val="953735"/>
                </a:solidFill>
              </a:rPr>
              <a:t>Protein-Protein</a:t>
            </a:r>
            <a:r>
              <a:rPr lang="it-IT" sz="3200" b="1" dirty="0" smtClean="0">
                <a:solidFill>
                  <a:srgbClr val="953735"/>
                </a:solidFill>
              </a:rPr>
              <a:t> </a:t>
            </a:r>
            <a:r>
              <a:rPr lang="it-IT" sz="3200" b="1" dirty="0" err="1" smtClean="0">
                <a:solidFill>
                  <a:srgbClr val="953735"/>
                </a:solidFill>
              </a:rPr>
              <a:t>Interactions</a:t>
            </a:r>
            <a:r>
              <a:rPr lang="it-IT" sz="3200" b="1" dirty="0" smtClean="0">
                <a:solidFill>
                  <a:srgbClr val="953735"/>
                </a:solidFill>
              </a:rPr>
              <a:t> (</a:t>
            </a:r>
            <a:r>
              <a:rPr lang="it-IT" sz="3200" b="1" dirty="0" err="1" smtClean="0">
                <a:solidFill>
                  <a:srgbClr val="953735"/>
                </a:solidFill>
              </a:rPr>
              <a:t>PPIs</a:t>
            </a:r>
            <a:r>
              <a:rPr lang="it-IT" sz="3200" b="1" dirty="0" smtClean="0">
                <a:solidFill>
                  <a:srgbClr val="953735"/>
                </a:solidFill>
              </a:rPr>
              <a:t>)</a:t>
            </a:r>
            <a:endParaRPr lang="it-IT" sz="3200" b="1" dirty="0">
              <a:solidFill>
                <a:srgbClr val="953735"/>
              </a:solidFill>
            </a:endParaRPr>
          </a:p>
        </p:txBody>
      </p:sp>
      <p:sp>
        <p:nvSpPr>
          <p:cNvPr id="4" name="CasellaDiTesto 3"/>
          <p:cNvSpPr txBox="1"/>
          <p:nvPr/>
        </p:nvSpPr>
        <p:spPr>
          <a:xfrm>
            <a:off x="539023" y="1513091"/>
            <a:ext cx="8149388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buFont typeface="Arial"/>
              <a:buChar char="•"/>
            </a:pPr>
            <a:r>
              <a:rPr lang="en-GB" sz="2800" b="1" dirty="0" smtClean="0"/>
              <a:t>INTERACTOME: </a:t>
            </a:r>
            <a:r>
              <a:rPr lang="en-GB" sz="2800" dirty="0" smtClean="0"/>
              <a:t>A protein-protein interaction network</a:t>
            </a:r>
            <a:endParaRPr lang="en-GB" sz="2800" b="1" dirty="0" smtClean="0"/>
          </a:p>
          <a:p>
            <a:pPr>
              <a:spcAft>
                <a:spcPts val="600"/>
              </a:spcAft>
              <a:buFont typeface="Arial"/>
              <a:buChar char="•"/>
            </a:pPr>
            <a:r>
              <a:rPr lang="en-GB" sz="2800" dirty="0" smtClean="0"/>
              <a:t>An </a:t>
            </a:r>
            <a:r>
              <a:rPr lang="en-GB" sz="2800" dirty="0" err="1" smtClean="0"/>
              <a:t>interactome</a:t>
            </a:r>
            <a:r>
              <a:rPr lang="en-GB" sz="2800" dirty="0" smtClean="0"/>
              <a:t> provides information about the organization of a </a:t>
            </a:r>
            <a:r>
              <a:rPr lang="en-US" sz="2800" dirty="0" smtClean="0"/>
              <a:t>cell</a:t>
            </a:r>
          </a:p>
          <a:p>
            <a:pPr>
              <a:spcAft>
                <a:spcPts val="600"/>
              </a:spcAft>
              <a:buFont typeface="Arial"/>
              <a:buChar char="•"/>
            </a:pPr>
            <a:r>
              <a:rPr lang="it-IT" sz="2800" dirty="0" err="1" smtClean="0"/>
              <a:t>Interactome</a:t>
            </a:r>
            <a:r>
              <a:rPr lang="it-IT" sz="2800" dirty="0" smtClean="0"/>
              <a:t> </a:t>
            </a:r>
            <a:r>
              <a:rPr lang="it-IT" sz="2800" dirty="0" err="1" smtClean="0"/>
              <a:t>models</a:t>
            </a:r>
            <a:r>
              <a:rPr lang="it-IT" sz="2800" dirty="0" smtClean="0"/>
              <a:t> can be </a:t>
            </a:r>
            <a:r>
              <a:rPr lang="it-IT" sz="2800" dirty="0" err="1" smtClean="0"/>
              <a:t>used</a:t>
            </a:r>
            <a:r>
              <a:rPr lang="it-IT" sz="2800" dirty="0" smtClean="0"/>
              <a:t> to </a:t>
            </a:r>
            <a:r>
              <a:rPr lang="it-IT" sz="2800" dirty="0" err="1" smtClean="0"/>
              <a:t>predict</a:t>
            </a:r>
            <a:r>
              <a:rPr lang="it-IT" sz="2800" dirty="0" smtClean="0"/>
              <a:t> </a:t>
            </a:r>
            <a:r>
              <a:rPr lang="it-IT" sz="2800" dirty="0" err="1" smtClean="0"/>
              <a:t>poorly</a:t>
            </a:r>
            <a:r>
              <a:rPr lang="it-IT" sz="2800" dirty="0" smtClean="0"/>
              <a:t> </a:t>
            </a:r>
            <a:r>
              <a:rPr lang="it-IT" sz="2800" dirty="0" err="1" smtClean="0"/>
              <a:t>characterised</a:t>
            </a:r>
            <a:r>
              <a:rPr lang="it-IT" sz="2800" dirty="0" smtClean="0"/>
              <a:t> </a:t>
            </a:r>
            <a:r>
              <a:rPr lang="it-IT" sz="2800" dirty="0" err="1" smtClean="0"/>
              <a:t>proteins</a:t>
            </a:r>
            <a:r>
              <a:rPr lang="it-IT" sz="2800" dirty="0" smtClean="0"/>
              <a:t> </a:t>
            </a:r>
            <a:r>
              <a:rPr lang="it-IT" sz="2800" dirty="0" err="1" smtClean="0"/>
              <a:t>into</a:t>
            </a:r>
            <a:r>
              <a:rPr lang="it-IT" sz="2800" dirty="0" smtClean="0"/>
              <a:t> </a:t>
            </a:r>
            <a:r>
              <a:rPr lang="it-IT" sz="2800" dirty="0" err="1" smtClean="0"/>
              <a:t>their</a:t>
            </a:r>
            <a:r>
              <a:rPr lang="it-IT" sz="2800" dirty="0" smtClean="0"/>
              <a:t> </a:t>
            </a:r>
            <a:r>
              <a:rPr lang="it-IT" sz="2800" dirty="0" err="1" smtClean="0"/>
              <a:t>functional</a:t>
            </a:r>
            <a:r>
              <a:rPr lang="it-IT" sz="2800" dirty="0" smtClean="0"/>
              <a:t> </a:t>
            </a:r>
            <a:r>
              <a:rPr lang="it-IT" sz="2800" dirty="0" err="1" smtClean="0"/>
              <a:t>context</a:t>
            </a:r>
            <a:r>
              <a:rPr lang="it-IT" sz="2800" dirty="0" smtClean="0"/>
              <a:t> </a:t>
            </a:r>
          </a:p>
          <a:p>
            <a:pPr>
              <a:spcAft>
                <a:spcPts val="600"/>
              </a:spcAft>
              <a:buFont typeface="Arial"/>
              <a:buChar char="•"/>
            </a:pPr>
            <a:r>
              <a:rPr lang="it-IT" sz="2800" dirty="0" err="1" smtClean="0"/>
              <a:t>If</a:t>
            </a:r>
            <a:r>
              <a:rPr lang="it-IT" sz="2800" dirty="0" smtClean="0"/>
              <a:t> the </a:t>
            </a:r>
            <a:r>
              <a:rPr lang="it-IT" sz="2800" dirty="0" err="1" smtClean="0"/>
              <a:t>function</a:t>
            </a:r>
            <a:r>
              <a:rPr lang="it-IT" sz="2800" dirty="0" smtClean="0"/>
              <a:t> of </a:t>
            </a:r>
            <a:r>
              <a:rPr lang="it-IT" sz="2800" dirty="0" err="1" smtClean="0"/>
              <a:t>one</a:t>
            </a:r>
            <a:r>
              <a:rPr lang="it-IT" sz="2800" dirty="0" smtClean="0"/>
              <a:t> </a:t>
            </a:r>
            <a:r>
              <a:rPr lang="it-IT" sz="2800" dirty="0" err="1" smtClean="0"/>
              <a:t>protein</a:t>
            </a:r>
            <a:r>
              <a:rPr lang="it-IT" sz="2800" dirty="0" smtClean="0"/>
              <a:t> </a:t>
            </a:r>
            <a:r>
              <a:rPr lang="it-IT" sz="2800" dirty="0" err="1" smtClean="0"/>
              <a:t>is</a:t>
            </a:r>
            <a:r>
              <a:rPr lang="it-IT" sz="2800" dirty="0" smtClean="0"/>
              <a:t> </a:t>
            </a:r>
            <a:r>
              <a:rPr lang="it-IT" sz="2800" dirty="0" err="1" smtClean="0"/>
              <a:t>known</a:t>
            </a:r>
            <a:r>
              <a:rPr lang="it-IT" sz="2800" dirty="0" smtClean="0"/>
              <a:t>, the </a:t>
            </a:r>
            <a:r>
              <a:rPr lang="it-IT" sz="2800" dirty="0" err="1" smtClean="0"/>
              <a:t>function</a:t>
            </a:r>
            <a:r>
              <a:rPr lang="it-IT" sz="2800" dirty="0" smtClean="0"/>
              <a:t> of </a:t>
            </a:r>
            <a:r>
              <a:rPr lang="it-IT" sz="2800" dirty="0" err="1" smtClean="0"/>
              <a:t>its</a:t>
            </a:r>
            <a:r>
              <a:rPr lang="it-IT" sz="2800" dirty="0" smtClean="0"/>
              <a:t> </a:t>
            </a:r>
            <a:r>
              <a:rPr lang="it-IT" sz="2800" dirty="0" err="1" smtClean="0"/>
              <a:t>binding</a:t>
            </a:r>
            <a:r>
              <a:rPr lang="it-IT" sz="2800" dirty="0" smtClean="0"/>
              <a:t> </a:t>
            </a:r>
            <a:r>
              <a:rPr lang="it-IT" sz="2800" dirty="0" err="1" smtClean="0"/>
              <a:t>partners</a:t>
            </a:r>
            <a:r>
              <a:rPr lang="it-IT" sz="2800" dirty="0" smtClean="0"/>
              <a:t> </a:t>
            </a:r>
            <a:r>
              <a:rPr lang="it-IT" sz="2800" dirty="0" err="1" smtClean="0"/>
              <a:t>is</a:t>
            </a:r>
            <a:r>
              <a:rPr lang="it-IT" sz="2800" dirty="0" smtClean="0"/>
              <a:t> </a:t>
            </a:r>
            <a:r>
              <a:rPr lang="it-IT" sz="2800" dirty="0" err="1" smtClean="0"/>
              <a:t>likely</a:t>
            </a:r>
            <a:r>
              <a:rPr lang="it-IT" sz="2800" dirty="0" smtClean="0"/>
              <a:t> to be </a:t>
            </a:r>
            <a:r>
              <a:rPr lang="it-IT" sz="2800" dirty="0" err="1" smtClean="0"/>
              <a:t>related</a:t>
            </a:r>
            <a:r>
              <a:rPr lang="it-IT" sz="2800" dirty="0" smtClean="0"/>
              <a:t> ("</a:t>
            </a:r>
            <a:r>
              <a:rPr lang="it-IT" sz="2800" dirty="0" err="1" smtClean="0"/>
              <a:t>guilty</a:t>
            </a:r>
            <a:r>
              <a:rPr lang="it-IT" sz="2800" dirty="0" smtClean="0"/>
              <a:t> by </a:t>
            </a:r>
            <a:r>
              <a:rPr lang="it-IT" sz="2800" dirty="0" err="1" smtClean="0"/>
              <a:t>association</a:t>
            </a:r>
            <a:r>
              <a:rPr lang="it-IT" sz="2800" dirty="0" smtClean="0"/>
              <a:t>")</a:t>
            </a:r>
            <a:endParaRPr lang="it-IT" sz="2800" dirty="0"/>
          </a:p>
        </p:txBody>
      </p:sp>
      <p:sp>
        <p:nvSpPr>
          <p:cNvPr id="3" name="Rettangolo 2"/>
          <p:cNvSpPr/>
          <p:nvPr/>
        </p:nvSpPr>
        <p:spPr>
          <a:xfrm>
            <a:off x="4479667" y="3244334"/>
            <a:ext cx="1846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62569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/>
          <p:cNvSpPr txBox="1"/>
          <p:nvPr/>
        </p:nvSpPr>
        <p:spPr>
          <a:xfrm>
            <a:off x="2568220" y="445895"/>
            <a:ext cx="39805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b="1" dirty="0" smtClean="0">
                <a:solidFill>
                  <a:srgbClr val="953735"/>
                </a:solidFill>
              </a:rPr>
              <a:t>MENTHA and VIRUS MENTHA</a:t>
            </a:r>
            <a:endParaRPr lang="it-IT" sz="2400" b="1" dirty="0">
              <a:solidFill>
                <a:srgbClr val="953735"/>
              </a:solidFill>
            </a:endParaRPr>
          </a:p>
        </p:txBody>
      </p:sp>
      <p:pic>
        <p:nvPicPr>
          <p:cNvPr id="2" name="Immagine 1" descr="Schermata 2015-12-09 a 17.38.33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45" t="13055" r="32727" b="22369"/>
          <a:stretch/>
        </p:blipFill>
        <p:spPr>
          <a:xfrm>
            <a:off x="112889" y="1072446"/>
            <a:ext cx="4035778" cy="2280214"/>
          </a:xfrm>
          <a:prstGeom prst="rect">
            <a:avLst/>
          </a:prstGeom>
        </p:spPr>
      </p:pic>
      <p:sp>
        <p:nvSpPr>
          <p:cNvPr id="3" name="Rettangolo 2"/>
          <p:cNvSpPr/>
          <p:nvPr/>
        </p:nvSpPr>
        <p:spPr>
          <a:xfrm>
            <a:off x="4416779" y="3647281"/>
            <a:ext cx="4572000" cy="1477328"/>
          </a:xfrm>
          <a:prstGeom prst="rect">
            <a:avLst/>
          </a:prstGeom>
          <a:ln>
            <a:solidFill>
              <a:schemeClr val="tx2">
                <a:lumMod val="75000"/>
              </a:schemeClr>
            </a:solidFill>
          </a:ln>
        </p:spPr>
        <p:txBody>
          <a:bodyPr>
            <a:spAutoFit/>
          </a:bodyPr>
          <a:lstStyle/>
          <a:p>
            <a:r>
              <a:rPr lang="en-US" dirty="0"/>
              <a:t>virus </a:t>
            </a:r>
            <a:r>
              <a:rPr lang="en-US" dirty="0" err="1"/>
              <a:t>mentha</a:t>
            </a:r>
            <a:r>
              <a:rPr lang="en-US" dirty="0"/>
              <a:t> archives evidence about viral protein-protein interactions Viruses </a:t>
            </a:r>
            <a:r>
              <a:rPr lang="en-US" dirty="0" err="1"/>
              <a:t>vs</a:t>
            </a:r>
            <a:r>
              <a:rPr lang="en-US" dirty="0"/>
              <a:t> Hosts and </a:t>
            </a:r>
            <a:r>
              <a:rPr lang="en-US" dirty="0" err="1"/>
              <a:t>viceversa</a:t>
            </a:r>
            <a:r>
              <a:rPr lang="en-US" dirty="0"/>
              <a:t> - evidence collected from different databases that have adhered to the </a:t>
            </a:r>
            <a:r>
              <a:rPr lang="en-US" dirty="0" err="1"/>
              <a:t>IMEx</a:t>
            </a:r>
            <a:r>
              <a:rPr lang="en-US" dirty="0"/>
              <a:t> </a:t>
            </a:r>
            <a:r>
              <a:rPr lang="en-US" dirty="0" smtClean="0"/>
              <a:t>consortium.</a:t>
            </a:r>
            <a:endParaRPr lang="it-IT" dirty="0"/>
          </a:p>
        </p:txBody>
      </p:sp>
      <p:pic>
        <p:nvPicPr>
          <p:cNvPr id="6" name="Immagine 5" descr="Schermata 2015-12-09 a 17.51.11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72"/>
          <a:stretch/>
        </p:blipFill>
        <p:spPr>
          <a:xfrm>
            <a:off x="112889" y="3640667"/>
            <a:ext cx="4035778" cy="2571362"/>
          </a:xfrm>
          <a:prstGeom prst="rect">
            <a:avLst/>
          </a:prstGeom>
        </p:spPr>
      </p:pic>
      <p:sp>
        <p:nvSpPr>
          <p:cNvPr id="7" name="Rettangolo 6"/>
          <p:cNvSpPr/>
          <p:nvPr/>
        </p:nvSpPr>
        <p:spPr>
          <a:xfrm>
            <a:off x="4411422" y="1098394"/>
            <a:ext cx="4572000" cy="1477328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  <p:txBody>
          <a:bodyPr>
            <a:spAutoFit/>
          </a:bodyPr>
          <a:lstStyle/>
          <a:p>
            <a:r>
              <a:rPr lang="en-US" dirty="0"/>
              <a:t>An </a:t>
            </a:r>
            <a:r>
              <a:rPr lang="en-US" dirty="0" err="1"/>
              <a:t>interactome</a:t>
            </a:r>
            <a:r>
              <a:rPr lang="en-US" dirty="0"/>
              <a:t> browser that offers protein-protein physical/enzymatic interaction information integrated from various sources. Its data comes from manually curated protein-protein interaction </a:t>
            </a:r>
            <a:r>
              <a:rPr lang="en-US" dirty="0" smtClean="0"/>
              <a:t>databases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1720763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uppo 16"/>
          <p:cNvGrpSpPr/>
          <p:nvPr/>
        </p:nvGrpSpPr>
        <p:grpSpPr>
          <a:xfrm>
            <a:off x="0" y="58648"/>
            <a:ext cx="8709713" cy="587530"/>
            <a:chOff x="0" y="14891"/>
            <a:chExt cx="9144001" cy="951663"/>
          </a:xfrm>
        </p:grpSpPr>
        <p:cxnSp>
          <p:nvCxnSpPr>
            <p:cNvPr id="18" name="Connettore 1 17"/>
            <p:cNvCxnSpPr/>
            <p:nvPr/>
          </p:nvCxnSpPr>
          <p:spPr>
            <a:xfrm>
              <a:off x="0" y="966554"/>
              <a:ext cx="9144000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" name="Gruppo 18"/>
            <p:cNvGrpSpPr/>
            <p:nvPr/>
          </p:nvGrpSpPr>
          <p:grpSpPr>
            <a:xfrm>
              <a:off x="29200" y="14891"/>
              <a:ext cx="9114801" cy="878844"/>
              <a:chOff x="189778" y="190078"/>
              <a:chExt cx="10720969" cy="1199849"/>
            </a:xfrm>
          </p:grpSpPr>
          <p:pic>
            <p:nvPicPr>
              <p:cNvPr id="21" name="Immagine 20" descr="alma-logo.gif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9778" y="190078"/>
                <a:ext cx="1815661" cy="1199849"/>
              </a:xfrm>
              <a:prstGeom prst="rect">
                <a:avLst/>
              </a:prstGeom>
            </p:spPr>
          </p:pic>
          <p:sp>
            <p:nvSpPr>
              <p:cNvPr id="22" name="Rettangolo 21"/>
              <p:cNvSpPr/>
              <p:nvPr/>
            </p:nvSpPr>
            <p:spPr>
              <a:xfrm>
                <a:off x="2427881" y="190078"/>
                <a:ext cx="8482866" cy="74867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600" b="1" dirty="0" smtClean="0">
                    <a:solidFill>
                      <a:srgbClr val="000000"/>
                    </a:solidFill>
                    <a:latin typeface="Arial"/>
                    <a:cs typeface="Arial"/>
                  </a:rPr>
                  <a:t>Course on Protein Networks and Systems Biology</a:t>
                </a:r>
                <a:endParaRPr lang="it-IT" sz="1600" b="1" dirty="0">
                  <a:solidFill>
                    <a:srgbClr val="000000"/>
                  </a:solidFill>
                  <a:latin typeface="Arial"/>
                  <a:cs typeface="Arial"/>
                </a:endParaRPr>
              </a:p>
            </p:txBody>
          </p:sp>
        </p:grpSp>
      </p:grpSp>
      <p:sp>
        <p:nvSpPr>
          <p:cNvPr id="2" name="Rettangolo 1"/>
          <p:cNvSpPr/>
          <p:nvPr/>
        </p:nvSpPr>
        <p:spPr>
          <a:xfrm>
            <a:off x="3676248" y="278056"/>
            <a:ext cx="141999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b="1" u="sng" dirty="0" err="1" smtClean="0">
                <a:solidFill>
                  <a:schemeClr val="accent2">
                    <a:lumMod val="75000"/>
                  </a:schemeClr>
                </a:solidFill>
              </a:rPr>
              <a:t>References</a:t>
            </a:r>
            <a:endParaRPr lang="it-IT" dirty="0">
              <a:solidFill>
                <a:srgbClr val="953735"/>
              </a:solidFill>
            </a:endParaRPr>
          </a:p>
        </p:txBody>
      </p:sp>
      <p:sp>
        <p:nvSpPr>
          <p:cNvPr id="4" name="Rettangolo 3"/>
          <p:cNvSpPr/>
          <p:nvPr/>
        </p:nvSpPr>
        <p:spPr>
          <a:xfrm>
            <a:off x="147956" y="1183583"/>
            <a:ext cx="671004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it-IT" dirty="0"/>
          </a:p>
          <a:p>
            <a:endParaRPr lang="it-IT" dirty="0"/>
          </a:p>
          <a:p>
            <a:r>
              <a:rPr lang="it-IT" dirty="0" smtClean="0"/>
              <a:t>	</a:t>
            </a:r>
            <a:endParaRPr lang="it-IT" dirty="0"/>
          </a:p>
        </p:txBody>
      </p:sp>
      <p:sp>
        <p:nvSpPr>
          <p:cNvPr id="3" name="Rettangolo 2"/>
          <p:cNvSpPr/>
          <p:nvPr/>
        </p:nvSpPr>
        <p:spPr>
          <a:xfrm>
            <a:off x="0" y="699844"/>
            <a:ext cx="9144000" cy="69249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/>
              <a:buChar char="•"/>
            </a:pPr>
            <a:r>
              <a:rPr lang="it-IT" sz="1200" dirty="0"/>
              <a:t>Taylor CF, </a:t>
            </a:r>
            <a:r>
              <a:rPr lang="it-IT" sz="1200" dirty="0" err="1"/>
              <a:t>Hermjakob</a:t>
            </a:r>
            <a:r>
              <a:rPr lang="it-IT" sz="1200" dirty="0"/>
              <a:t> H, Julian RK, </a:t>
            </a:r>
            <a:r>
              <a:rPr lang="it-IT" sz="1200" dirty="0" err="1"/>
              <a:t>Garavelli</a:t>
            </a:r>
            <a:r>
              <a:rPr lang="it-IT" sz="1200" dirty="0"/>
              <a:t> JS, </a:t>
            </a:r>
            <a:r>
              <a:rPr lang="it-IT" sz="1200" dirty="0" err="1"/>
              <a:t>Aebersold</a:t>
            </a:r>
            <a:r>
              <a:rPr lang="it-IT" sz="1200" dirty="0"/>
              <a:t> </a:t>
            </a:r>
            <a:r>
              <a:rPr lang="it-IT" sz="1200" dirty="0" err="1"/>
              <a:t>R</a:t>
            </a:r>
            <a:r>
              <a:rPr lang="it-IT" sz="1200" dirty="0"/>
              <a:t>, </a:t>
            </a:r>
            <a:r>
              <a:rPr lang="it-IT" sz="1200" dirty="0" err="1"/>
              <a:t>Apweiler</a:t>
            </a:r>
            <a:r>
              <a:rPr lang="it-IT" sz="1200" dirty="0"/>
              <a:t> </a:t>
            </a:r>
            <a:r>
              <a:rPr lang="it-IT" sz="1200" dirty="0" err="1"/>
              <a:t>R</a:t>
            </a:r>
            <a:r>
              <a:rPr lang="it-IT" sz="1200" dirty="0"/>
              <a:t> (2006) The work of the Human </a:t>
            </a:r>
            <a:r>
              <a:rPr lang="it-IT" sz="1200" dirty="0" err="1"/>
              <a:t>Proteome</a:t>
            </a:r>
            <a:r>
              <a:rPr lang="it-IT" sz="1200" dirty="0"/>
              <a:t> </a:t>
            </a:r>
            <a:r>
              <a:rPr lang="it-IT" sz="1200" dirty="0" err="1"/>
              <a:t>Organisation’s</a:t>
            </a:r>
            <a:r>
              <a:rPr lang="it-IT" sz="1200" dirty="0"/>
              <a:t> </a:t>
            </a:r>
            <a:r>
              <a:rPr lang="it-IT" sz="1200" dirty="0" err="1"/>
              <a:t>Proteomics</a:t>
            </a:r>
            <a:r>
              <a:rPr lang="it-IT" sz="1200" dirty="0"/>
              <a:t> </a:t>
            </a:r>
            <a:r>
              <a:rPr lang="it-IT" sz="1200" dirty="0" err="1"/>
              <a:t>Standards</a:t>
            </a:r>
            <a:r>
              <a:rPr lang="it-IT" sz="1200" dirty="0"/>
              <a:t> </a:t>
            </a:r>
            <a:r>
              <a:rPr lang="it-IT" sz="1200" dirty="0" err="1"/>
              <a:t>Initiative</a:t>
            </a:r>
            <a:r>
              <a:rPr lang="it-IT" sz="1200" dirty="0"/>
              <a:t> (HUPO PSI). OMICS 10:145–51. </a:t>
            </a:r>
            <a:r>
              <a:rPr lang="it-IT" sz="1200" dirty="0" err="1"/>
              <a:t>doi</a:t>
            </a:r>
            <a:r>
              <a:rPr lang="it-IT" sz="1200" dirty="0"/>
              <a:t>: 10.1089/omi.2006.10.145</a:t>
            </a:r>
          </a:p>
          <a:p>
            <a:pPr marL="171450" indent="-171450">
              <a:buFont typeface="Arial"/>
              <a:buChar char="•"/>
            </a:pPr>
            <a:r>
              <a:rPr lang="it-IT" sz="1200" dirty="0" err="1" smtClean="0"/>
              <a:t>Hermjakob</a:t>
            </a:r>
            <a:r>
              <a:rPr lang="it-IT" sz="1200" dirty="0" smtClean="0"/>
              <a:t> </a:t>
            </a:r>
            <a:r>
              <a:rPr lang="it-IT" sz="1200" dirty="0"/>
              <a:t>H, Montecchi-Palazzi L, </a:t>
            </a:r>
            <a:r>
              <a:rPr lang="it-IT" sz="1200" dirty="0" err="1"/>
              <a:t>Bader</a:t>
            </a:r>
            <a:r>
              <a:rPr lang="it-IT" sz="1200" dirty="0"/>
              <a:t> G, Wojcik </a:t>
            </a:r>
            <a:r>
              <a:rPr lang="it-IT" sz="1200" dirty="0" err="1"/>
              <a:t>J</a:t>
            </a:r>
            <a:r>
              <a:rPr lang="it-IT" sz="1200" dirty="0"/>
              <a:t>, </a:t>
            </a:r>
            <a:r>
              <a:rPr lang="it-IT" sz="1200" dirty="0" err="1"/>
              <a:t>Salwinski</a:t>
            </a:r>
            <a:r>
              <a:rPr lang="it-IT" sz="1200" dirty="0"/>
              <a:t> L, </a:t>
            </a:r>
            <a:r>
              <a:rPr lang="it-IT" sz="1200" dirty="0" err="1"/>
              <a:t>Ceol</a:t>
            </a:r>
            <a:r>
              <a:rPr lang="it-IT" sz="1200" dirty="0"/>
              <a:t> A, Moore </a:t>
            </a:r>
            <a:r>
              <a:rPr lang="it-IT" sz="1200" dirty="0" err="1"/>
              <a:t>S</a:t>
            </a:r>
            <a:r>
              <a:rPr lang="it-IT" sz="1200" dirty="0"/>
              <a:t>, </a:t>
            </a:r>
            <a:r>
              <a:rPr lang="it-IT" sz="1200" dirty="0" err="1"/>
              <a:t>Orchard</a:t>
            </a:r>
            <a:r>
              <a:rPr lang="it-IT" sz="1200" dirty="0"/>
              <a:t> </a:t>
            </a:r>
            <a:r>
              <a:rPr lang="it-IT" sz="1200" dirty="0" err="1"/>
              <a:t>S</a:t>
            </a:r>
            <a:r>
              <a:rPr lang="it-IT" sz="1200" dirty="0"/>
              <a:t>, </a:t>
            </a:r>
            <a:r>
              <a:rPr lang="it-IT" sz="1200" dirty="0" err="1"/>
              <a:t>Sarkans</a:t>
            </a:r>
            <a:r>
              <a:rPr lang="it-IT" sz="1200" dirty="0"/>
              <a:t> U, von </a:t>
            </a:r>
            <a:r>
              <a:rPr lang="it-IT" sz="1200" dirty="0" err="1"/>
              <a:t>Mering</a:t>
            </a:r>
            <a:r>
              <a:rPr lang="it-IT" sz="1200" dirty="0"/>
              <a:t> C, </a:t>
            </a:r>
            <a:r>
              <a:rPr lang="it-IT" sz="1200" dirty="0" err="1"/>
              <a:t>Roechert</a:t>
            </a:r>
            <a:r>
              <a:rPr lang="it-IT" sz="1200" dirty="0"/>
              <a:t> B, </a:t>
            </a:r>
            <a:r>
              <a:rPr lang="it-IT" sz="1200" dirty="0" err="1"/>
              <a:t>Poux</a:t>
            </a:r>
            <a:r>
              <a:rPr lang="it-IT" sz="1200" dirty="0"/>
              <a:t> </a:t>
            </a:r>
            <a:r>
              <a:rPr lang="it-IT" sz="1200" dirty="0" err="1"/>
              <a:t>S</a:t>
            </a:r>
            <a:r>
              <a:rPr lang="it-IT" sz="1200" dirty="0"/>
              <a:t>, </a:t>
            </a:r>
            <a:r>
              <a:rPr lang="it-IT" sz="1200" dirty="0" err="1"/>
              <a:t>Jung</a:t>
            </a:r>
            <a:r>
              <a:rPr lang="it-IT" sz="1200" dirty="0"/>
              <a:t> E, </a:t>
            </a:r>
            <a:r>
              <a:rPr lang="it-IT" sz="1200" dirty="0" err="1"/>
              <a:t>Mersch</a:t>
            </a:r>
            <a:r>
              <a:rPr lang="it-IT" sz="1200" dirty="0"/>
              <a:t> H, </a:t>
            </a:r>
            <a:r>
              <a:rPr lang="it-IT" sz="1200" dirty="0" err="1"/>
              <a:t>Kersey</a:t>
            </a:r>
            <a:r>
              <a:rPr lang="it-IT" sz="1200" dirty="0"/>
              <a:t> </a:t>
            </a:r>
            <a:r>
              <a:rPr lang="it-IT" sz="1200" dirty="0" err="1"/>
              <a:t>P</a:t>
            </a:r>
            <a:r>
              <a:rPr lang="it-IT" sz="1200" dirty="0"/>
              <a:t>, Lappe M, Li Y, </a:t>
            </a:r>
            <a:r>
              <a:rPr lang="it-IT" sz="1200" dirty="0" err="1"/>
              <a:t>Zeng</a:t>
            </a:r>
            <a:r>
              <a:rPr lang="it-IT" sz="1200" dirty="0"/>
              <a:t> </a:t>
            </a:r>
            <a:r>
              <a:rPr lang="it-IT" sz="1200" dirty="0" err="1"/>
              <a:t>R</a:t>
            </a:r>
            <a:r>
              <a:rPr lang="it-IT" sz="1200" dirty="0"/>
              <a:t>, Rana D, </a:t>
            </a:r>
            <a:r>
              <a:rPr lang="it-IT" sz="1200" dirty="0" err="1"/>
              <a:t>Nikolski</a:t>
            </a:r>
            <a:r>
              <a:rPr lang="it-IT" sz="1200" dirty="0"/>
              <a:t> M, </a:t>
            </a:r>
            <a:r>
              <a:rPr lang="it-IT" sz="1200" dirty="0" err="1"/>
              <a:t>Husi</a:t>
            </a:r>
            <a:r>
              <a:rPr lang="it-IT" sz="1200" dirty="0"/>
              <a:t> H, </a:t>
            </a:r>
            <a:r>
              <a:rPr lang="it-IT" sz="1200" dirty="0" err="1"/>
              <a:t>Brun</a:t>
            </a:r>
            <a:r>
              <a:rPr lang="it-IT" sz="1200" dirty="0"/>
              <a:t> C, </a:t>
            </a:r>
            <a:r>
              <a:rPr lang="it-IT" sz="1200" dirty="0" err="1"/>
              <a:t>Shanker</a:t>
            </a:r>
            <a:r>
              <a:rPr lang="it-IT" sz="1200" dirty="0"/>
              <a:t> K, Grant SGN, </a:t>
            </a:r>
            <a:r>
              <a:rPr lang="it-IT" sz="1200" dirty="0" err="1"/>
              <a:t>Sander</a:t>
            </a:r>
            <a:r>
              <a:rPr lang="it-IT" sz="1200" dirty="0"/>
              <a:t> C, </a:t>
            </a:r>
            <a:r>
              <a:rPr lang="it-IT" sz="1200" dirty="0" err="1"/>
              <a:t>Bork</a:t>
            </a:r>
            <a:r>
              <a:rPr lang="it-IT" sz="1200" dirty="0"/>
              <a:t> </a:t>
            </a:r>
            <a:r>
              <a:rPr lang="it-IT" sz="1200" dirty="0" err="1"/>
              <a:t>P</a:t>
            </a:r>
            <a:r>
              <a:rPr lang="it-IT" sz="1200" dirty="0"/>
              <a:t>, </a:t>
            </a:r>
            <a:r>
              <a:rPr lang="it-IT" sz="1200" dirty="0" err="1"/>
              <a:t>Zhu</a:t>
            </a:r>
            <a:r>
              <a:rPr lang="it-IT" sz="1200" dirty="0"/>
              <a:t> </a:t>
            </a:r>
            <a:r>
              <a:rPr lang="it-IT" sz="1200" dirty="0" err="1"/>
              <a:t>W</a:t>
            </a:r>
            <a:r>
              <a:rPr lang="it-IT" sz="1200" dirty="0"/>
              <a:t>, </a:t>
            </a:r>
            <a:r>
              <a:rPr lang="it-IT" sz="1200" dirty="0" err="1"/>
              <a:t>Pandey</a:t>
            </a:r>
            <a:r>
              <a:rPr lang="it-IT" sz="1200" dirty="0"/>
              <a:t> A, </a:t>
            </a:r>
            <a:r>
              <a:rPr lang="it-IT" sz="1200" dirty="0" err="1"/>
              <a:t>Brazma</a:t>
            </a:r>
            <a:r>
              <a:rPr lang="it-IT" sz="1200" dirty="0"/>
              <a:t> A, Jacq B, </a:t>
            </a:r>
            <a:r>
              <a:rPr lang="it-IT" sz="1200" dirty="0" err="1"/>
              <a:t>Vidal</a:t>
            </a:r>
            <a:r>
              <a:rPr lang="it-IT" sz="1200" dirty="0"/>
              <a:t> M, </a:t>
            </a:r>
            <a:r>
              <a:rPr lang="it-IT" sz="1200" dirty="0" err="1"/>
              <a:t>Sherman</a:t>
            </a:r>
            <a:r>
              <a:rPr lang="it-IT" sz="1200" dirty="0"/>
              <a:t> D, </a:t>
            </a:r>
            <a:r>
              <a:rPr lang="it-IT" sz="1200" dirty="0" err="1"/>
              <a:t>Legrain</a:t>
            </a:r>
            <a:r>
              <a:rPr lang="it-IT" sz="1200" dirty="0"/>
              <a:t> </a:t>
            </a:r>
            <a:r>
              <a:rPr lang="it-IT" sz="1200" dirty="0" err="1"/>
              <a:t>P</a:t>
            </a:r>
            <a:r>
              <a:rPr lang="it-IT" sz="1200" dirty="0"/>
              <a:t>, Cesareni G, </a:t>
            </a:r>
            <a:r>
              <a:rPr lang="it-IT" sz="1200" dirty="0" err="1"/>
              <a:t>Xenarios</a:t>
            </a:r>
            <a:r>
              <a:rPr lang="it-IT" sz="1200" dirty="0"/>
              <a:t> I, </a:t>
            </a:r>
            <a:r>
              <a:rPr lang="it-IT" sz="1200" dirty="0" err="1"/>
              <a:t>Eisenberg</a:t>
            </a:r>
            <a:r>
              <a:rPr lang="it-IT" sz="1200" dirty="0"/>
              <a:t> D, </a:t>
            </a:r>
            <a:r>
              <a:rPr lang="it-IT" sz="1200" dirty="0" err="1"/>
              <a:t>Steipe</a:t>
            </a:r>
            <a:r>
              <a:rPr lang="it-IT" sz="1200" dirty="0"/>
              <a:t> B, </a:t>
            </a:r>
            <a:r>
              <a:rPr lang="it-IT" sz="1200" dirty="0" err="1"/>
              <a:t>Hogue</a:t>
            </a:r>
            <a:r>
              <a:rPr lang="it-IT" sz="1200" dirty="0"/>
              <a:t> C, </a:t>
            </a:r>
            <a:r>
              <a:rPr lang="it-IT" sz="1200" dirty="0" err="1"/>
              <a:t>Apweiler</a:t>
            </a:r>
            <a:r>
              <a:rPr lang="it-IT" sz="1200" dirty="0"/>
              <a:t> </a:t>
            </a:r>
            <a:r>
              <a:rPr lang="it-IT" sz="1200" dirty="0" err="1"/>
              <a:t>R</a:t>
            </a:r>
            <a:r>
              <a:rPr lang="it-IT" sz="1200" dirty="0"/>
              <a:t> (2004) The HUPO </a:t>
            </a:r>
            <a:r>
              <a:rPr lang="it-IT" sz="1200" dirty="0" err="1"/>
              <a:t>PSI’s</a:t>
            </a:r>
            <a:r>
              <a:rPr lang="it-IT" sz="1200" dirty="0"/>
              <a:t> </a:t>
            </a:r>
            <a:r>
              <a:rPr lang="it-IT" sz="1200" dirty="0" err="1"/>
              <a:t>molecular</a:t>
            </a:r>
            <a:r>
              <a:rPr lang="it-IT" sz="1200" dirty="0"/>
              <a:t> </a:t>
            </a:r>
            <a:r>
              <a:rPr lang="it-IT" sz="1200" dirty="0" err="1"/>
              <a:t>interaction</a:t>
            </a:r>
            <a:r>
              <a:rPr lang="it-IT" sz="1200" dirty="0"/>
              <a:t> format--a community standard for the </a:t>
            </a:r>
            <a:r>
              <a:rPr lang="it-IT" sz="1200" dirty="0" err="1"/>
              <a:t>representation</a:t>
            </a:r>
            <a:r>
              <a:rPr lang="it-IT" sz="1200" dirty="0"/>
              <a:t> of </a:t>
            </a:r>
            <a:r>
              <a:rPr lang="it-IT" sz="1200" dirty="0" err="1"/>
              <a:t>protein</a:t>
            </a:r>
            <a:r>
              <a:rPr lang="it-IT" sz="1200" dirty="0"/>
              <a:t> </a:t>
            </a:r>
            <a:r>
              <a:rPr lang="it-IT" sz="1200" dirty="0" err="1"/>
              <a:t>interaction</a:t>
            </a:r>
            <a:r>
              <a:rPr lang="it-IT" sz="1200" dirty="0"/>
              <a:t> data. </a:t>
            </a:r>
            <a:r>
              <a:rPr lang="it-IT" sz="1200" dirty="0" err="1"/>
              <a:t>Nat</a:t>
            </a:r>
            <a:r>
              <a:rPr lang="it-IT" sz="1200" dirty="0"/>
              <a:t> </a:t>
            </a:r>
            <a:r>
              <a:rPr lang="it-IT" sz="1200" dirty="0" err="1"/>
              <a:t>Biotechnol</a:t>
            </a:r>
            <a:r>
              <a:rPr lang="it-IT" sz="1200" dirty="0"/>
              <a:t> 22:177–83. </a:t>
            </a:r>
            <a:r>
              <a:rPr lang="it-IT" sz="1200" dirty="0" err="1"/>
              <a:t>doi</a:t>
            </a:r>
            <a:r>
              <a:rPr lang="it-IT" sz="1200" dirty="0"/>
              <a:t>: 10.1038/nbt926</a:t>
            </a:r>
          </a:p>
          <a:p>
            <a:pPr marL="171450" indent="-171450">
              <a:buFont typeface="Arial"/>
              <a:buChar char="•"/>
            </a:pPr>
            <a:r>
              <a:rPr lang="it-IT" sz="1200" dirty="0" err="1" smtClean="0"/>
              <a:t>Orchard</a:t>
            </a:r>
            <a:r>
              <a:rPr lang="it-IT" sz="1200" dirty="0" smtClean="0"/>
              <a:t> </a:t>
            </a:r>
            <a:r>
              <a:rPr lang="it-IT" sz="1200" dirty="0" err="1"/>
              <a:t>S</a:t>
            </a:r>
            <a:r>
              <a:rPr lang="it-IT" sz="1200" dirty="0"/>
              <a:t>, </a:t>
            </a:r>
            <a:r>
              <a:rPr lang="it-IT" sz="1200" dirty="0" err="1"/>
              <a:t>Kerrien</a:t>
            </a:r>
            <a:r>
              <a:rPr lang="it-IT" sz="1200" dirty="0"/>
              <a:t> </a:t>
            </a:r>
            <a:r>
              <a:rPr lang="it-IT" sz="1200" dirty="0" err="1"/>
              <a:t>S</a:t>
            </a:r>
            <a:r>
              <a:rPr lang="it-IT" sz="1200" dirty="0"/>
              <a:t>, </a:t>
            </a:r>
            <a:r>
              <a:rPr lang="it-IT" sz="1200" dirty="0" err="1"/>
              <a:t>Abbani</a:t>
            </a:r>
            <a:r>
              <a:rPr lang="it-IT" sz="1200" dirty="0"/>
              <a:t> </a:t>
            </a:r>
            <a:r>
              <a:rPr lang="it-IT" sz="1200" dirty="0" err="1"/>
              <a:t>S</a:t>
            </a:r>
            <a:r>
              <a:rPr lang="it-IT" sz="1200" dirty="0"/>
              <a:t>, </a:t>
            </a:r>
            <a:r>
              <a:rPr lang="it-IT" sz="1200" dirty="0" err="1"/>
              <a:t>Aranda</a:t>
            </a:r>
            <a:r>
              <a:rPr lang="it-IT" sz="1200" dirty="0"/>
              <a:t> B, </a:t>
            </a:r>
            <a:r>
              <a:rPr lang="it-IT" sz="1200" dirty="0" err="1"/>
              <a:t>Bhate</a:t>
            </a:r>
            <a:r>
              <a:rPr lang="it-IT" sz="1200" dirty="0"/>
              <a:t> </a:t>
            </a:r>
            <a:r>
              <a:rPr lang="it-IT" sz="1200" dirty="0" err="1"/>
              <a:t>J</a:t>
            </a:r>
            <a:r>
              <a:rPr lang="it-IT" sz="1200" dirty="0"/>
              <a:t>, </a:t>
            </a:r>
            <a:r>
              <a:rPr lang="it-IT" sz="1200" dirty="0" err="1"/>
              <a:t>Bidwell</a:t>
            </a:r>
            <a:r>
              <a:rPr lang="it-IT" sz="1200" dirty="0"/>
              <a:t> </a:t>
            </a:r>
            <a:r>
              <a:rPr lang="it-IT" sz="1200" dirty="0" err="1"/>
              <a:t>S</a:t>
            </a:r>
            <a:r>
              <a:rPr lang="it-IT" sz="1200" dirty="0"/>
              <a:t>, Bridge A, Briganti L, </a:t>
            </a:r>
            <a:r>
              <a:rPr lang="it-IT" sz="1200" dirty="0" err="1"/>
              <a:t>Brinkman</a:t>
            </a:r>
            <a:r>
              <a:rPr lang="it-IT" sz="1200" dirty="0"/>
              <a:t> FSL, </a:t>
            </a:r>
            <a:r>
              <a:rPr lang="it-IT" sz="1200" dirty="0" err="1"/>
              <a:t>Brinkman</a:t>
            </a:r>
            <a:r>
              <a:rPr lang="it-IT" sz="1200" dirty="0"/>
              <a:t> </a:t>
            </a:r>
            <a:r>
              <a:rPr lang="it-IT" sz="1200" dirty="0" err="1"/>
              <a:t>F</a:t>
            </a:r>
            <a:r>
              <a:rPr lang="it-IT" sz="1200" dirty="0"/>
              <a:t>, Cesareni G, </a:t>
            </a:r>
            <a:r>
              <a:rPr lang="it-IT" sz="1200" dirty="0" err="1"/>
              <a:t>Chatr-aryamontri</a:t>
            </a:r>
            <a:r>
              <a:rPr lang="it-IT" sz="1200" dirty="0"/>
              <a:t> A, </a:t>
            </a:r>
            <a:r>
              <a:rPr lang="it-IT" sz="1200" dirty="0" err="1"/>
              <a:t>Chautard</a:t>
            </a:r>
            <a:r>
              <a:rPr lang="it-IT" sz="1200" dirty="0"/>
              <a:t> E, Chen C, </a:t>
            </a:r>
            <a:r>
              <a:rPr lang="it-IT" sz="1200" dirty="0" err="1"/>
              <a:t>Dumousseau</a:t>
            </a:r>
            <a:r>
              <a:rPr lang="it-IT" sz="1200" dirty="0"/>
              <a:t> M, </a:t>
            </a:r>
            <a:r>
              <a:rPr lang="it-IT" sz="1200" dirty="0" err="1"/>
              <a:t>Goll</a:t>
            </a:r>
            <a:r>
              <a:rPr lang="it-IT" sz="1200" dirty="0"/>
              <a:t> </a:t>
            </a:r>
            <a:r>
              <a:rPr lang="it-IT" sz="1200" dirty="0" err="1"/>
              <a:t>J</a:t>
            </a:r>
            <a:r>
              <a:rPr lang="it-IT" sz="1200" dirty="0"/>
              <a:t>, Hancock REW, Hancock </a:t>
            </a:r>
            <a:r>
              <a:rPr lang="it-IT" sz="1200" dirty="0" err="1"/>
              <a:t>R</a:t>
            </a:r>
            <a:r>
              <a:rPr lang="it-IT" sz="1200" dirty="0"/>
              <a:t>, </a:t>
            </a:r>
            <a:r>
              <a:rPr lang="it-IT" sz="1200" dirty="0" err="1"/>
              <a:t>Hannick</a:t>
            </a:r>
            <a:r>
              <a:rPr lang="it-IT" sz="1200" dirty="0"/>
              <a:t> LI, </a:t>
            </a:r>
            <a:r>
              <a:rPr lang="it-IT" sz="1200" dirty="0" err="1"/>
              <a:t>Jurisica</a:t>
            </a:r>
            <a:r>
              <a:rPr lang="it-IT" sz="1200" dirty="0"/>
              <a:t> I, </a:t>
            </a:r>
            <a:r>
              <a:rPr lang="it-IT" sz="1200" dirty="0" err="1"/>
              <a:t>Khadake</a:t>
            </a:r>
            <a:r>
              <a:rPr lang="it-IT" sz="1200" dirty="0"/>
              <a:t> </a:t>
            </a:r>
            <a:r>
              <a:rPr lang="it-IT" sz="1200" dirty="0" err="1"/>
              <a:t>J</a:t>
            </a:r>
            <a:r>
              <a:rPr lang="it-IT" sz="1200" dirty="0"/>
              <a:t>, Lynn DJ, </a:t>
            </a:r>
            <a:r>
              <a:rPr lang="it-IT" sz="1200" dirty="0" err="1"/>
              <a:t>Mahadevan</a:t>
            </a:r>
            <a:r>
              <a:rPr lang="it-IT" sz="1200" dirty="0"/>
              <a:t> U, Perfetto L, </a:t>
            </a:r>
            <a:r>
              <a:rPr lang="it-IT" sz="1200" dirty="0" err="1"/>
              <a:t>Raghunath</a:t>
            </a:r>
            <a:r>
              <a:rPr lang="it-IT" sz="1200" dirty="0"/>
              <a:t> A, </a:t>
            </a:r>
            <a:r>
              <a:rPr lang="it-IT" sz="1200" dirty="0" err="1"/>
              <a:t>Ricard-Blum</a:t>
            </a:r>
            <a:r>
              <a:rPr lang="it-IT" sz="1200" dirty="0"/>
              <a:t> </a:t>
            </a:r>
            <a:r>
              <a:rPr lang="it-IT" sz="1200" dirty="0" err="1"/>
              <a:t>S</a:t>
            </a:r>
            <a:r>
              <a:rPr lang="it-IT" sz="1200" dirty="0"/>
              <a:t>, </a:t>
            </a:r>
            <a:r>
              <a:rPr lang="it-IT" sz="1200" dirty="0" err="1"/>
              <a:t>Roechert</a:t>
            </a:r>
            <a:r>
              <a:rPr lang="it-IT" sz="1200" dirty="0"/>
              <a:t> B, </a:t>
            </a:r>
            <a:r>
              <a:rPr lang="it-IT" sz="1200" dirty="0" err="1"/>
              <a:t>Salwinski</a:t>
            </a:r>
            <a:r>
              <a:rPr lang="it-IT" sz="1200" dirty="0"/>
              <a:t> L, </a:t>
            </a:r>
            <a:r>
              <a:rPr lang="it-IT" sz="1200" dirty="0" err="1"/>
              <a:t>Stümpflen</a:t>
            </a:r>
            <a:r>
              <a:rPr lang="it-IT" sz="1200" dirty="0"/>
              <a:t> V, </a:t>
            </a:r>
            <a:r>
              <a:rPr lang="it-IT" sz="1200" dirty="0" err="1"/>
              <a:t>Tyers</a:t>
            </a:r>
            <a:r>
              <a:rPr lang="it-IT" sz="1200" dirty="0"/>
              <a:t> M, </a:t>
            </a:r>
            <a:r>
              <a:rPr lang="it-IT" sz="1200" dirty="0" err="1"/>
              <a:t>Uetz</a:t>
            </a:r>
            <a:r>
              <a:rPr lang="it-IT" sz="1200" dirty="0"/>
              <a:t> </a:t>
            </a:r>
            <a:r>
              <a:rPr lang="it-IT" sz="1200" dirty="0" err="1"/>
              <a:t>P</a:t>
            </a:r>
            <a:r>
              <a:rPr lang="it-IT" sz="1200" dirty="0"/>
              <a:t>, </a:t>
            </a:r>
            <a:r>
              <a:rPr lang="it-IT" sz="1200" dirty="0" err="1"/>
              <a:t>Xenarios</a:t>
            </a:r>
            <a:r>
              <a:rPr lang="it-IT" sz="1200" dirty="0"/>
              <a:t> I, </a:t>
            </a:r>
            <a:r>
              <a:rPr lang="it-IT" sz="1200" dirty="0" err="1"/>
              <a:t>Hermjakob</a:t>
            </a:r>
            <a:r>
              <a:rPr lang="it-IT" sz="1200" dirty="0"/>
              <a:t> H (2012) </a:t>
            </a:r>
            <a:r>
              <a:rPr lang="it-IT" sz="1200" dirty="0" err="1"/>
              <a:t>Protein</a:t>
            </a:r>
            <a:r>
              <a:rPr lang="it-IT" sz="1200" dirty="0"/>
              <a:t> </a:t>
            </a:r>
            <a:r>
              <a:rPr lang="it-IT" sz="1200" dirty="0" err="1"/>
              <a:t>interaction</a:t>
            </a:r>
            <a:r>
              <a:rPr lang="it-IT" sz="1200" dirty="0"/>
              <a:t> data </a:t>
            </a:r>
            <a:r>
              <a:rPr lang="it-IT" sz="1200" dirty="0" err="1"/>
              <a:t>curation</a:t>
            </a:r>
            <a:r>
              <a:rPr lang="it-IT" sz="1200" dirty="0"/>
              <a:t>: the International </a:t>
            </a:r>
            <a:r>
              <a:rPr lang="it-IT" sz="1200" dirty="0" err="1"/>
              <a:t>Molecular</a:t>
            </a:r>
            <a:r>
              <a:rPr lang="it-IT" sz="1200" dirty="0"/>
              <a:t> Exchange (</a:t>
            </a:r>
            <a:r>
              <a:rPr lang="it-IT" sz="1200" dirty="0" err="1"/>
              <a:t>IMEx</a:t>
            </a:r>
            <a:r>
              <a:rPr lang="it-IT" sz="1200" dirty="0"/>
              <a:t>) </a:t>
            </a:r>
            <a:r>
              <a:rPr lang="it-IT" sz="1200" dirty="0" err="1"/>
              <a:t>consortium</a:t>
            </a:r>
            <a:r>
              <a:rPr lang="it-IT" sz="1200" dirty="0"/>
              <a:t>. </a:t>
            </a:r>
            <a:r>
              <a:rPr lang="it-IT" sz="1200" dirty="0" err="1"/>
              <a:t>Nat</a:t>
            </a:r>
            <a:r>
              <a:rPr lang="it-IT" sz="1200" dirty="0"/>
              <a:t> </a:t>
            </a:r>
            <a:r>
              <a:rPr lang="it-IT" sz="1200" dirty="0" err="1"/>
              <a:t>Methods</a:t>
            </a:r>
            <a:r>
              <a:rPr lang="it-IT" sz="1200" dirty="0"/>
              <a:t> 9:345–50. </a:t>
            </a:r>
            <a:r>
              <a:rPr lang="it-IT" sz="1200" dirty="0" err="1"/>
              <a:t>doi</a:t>
            </a:r>
            <a:r>
              <a:rPr lang="it-IT" sz="1200" dirty="0"/>
              <a:t>: 10.1038/nmeth.</a:t>
            </a:r>
            <a:r>
              <a:rPr lang="it-IT" sz="1200" dirty="0" smtClean="0"/>
              <a:t>1931</a:t>
            </a:r>
          </a:p>
          <a:p>
            <a:pPr marL="171450" indent="-171450">
              <a:buFont typeface="Arial"/>
              <a:buChar char="•"/>
            </a:pPr>
            <a:r>
              <a:rPr lang="it-IT" sz="1200" dirty="0"/>
              <a:t>The Universal </a:t>
            </a:r>
            <a:r>
              <a:rPr lang="it-IT" sz="1200" dirty="0" err="1"/>
              <a:t>Protein</a:t>
            </a:r>
            <a:r>
              <a:rPr lang="it-IT" sz="1200" dirty="0"/>
              <a:t> Resource (</a:t>
            </a:r>
            <a:r>
              <a:rPr lang="it-IT" sz="1200" dirty="0" err="1"/>
              <a:t>UniProt</a:t>
            </a:r>
            <a:r>
              <a:rPr lang="it-IT" sz="1200" dirty="0"/>
              <a:t>) 2009. </a:t>
            </a:r>
            <a:r>
              <a:rPr lang="it-IT" sz="1200" dirty="0" err="1"/>
              <a:t>Nucleic</a:t>
            </a:r>
            <a:r>
              <a:rPr lang="it-IT" sz="1200" dirty="0"/>
              <a:t> </a:t>
            </a:r>
            <a:r>
              <a:rPr lang="it-IT" sz="1200" dirty="0" err="1"/>
              <a:t>Acids</a:t>
            </a:r>
            <a:r>
              <a:rPr lang="it-IT" sz="1200" dirty="0"/>
              <a:t> Res 37:D169–74. </a:t>
            </a:r>
            <a:r>
              <a:rPr lang="it-IT" sz="1200" dirty="0" err="1"/>
              <a:t>doi</a:t>
            </a:r>
            <a:r>
              <a:rPr lang="it-IT" sz="1200" dirty="0"/>
              <a:t>: 10.1093/</a:t>
            </a:r>
            <a:r>
              <a:rPr lang="it-IT" sz="1200" dirty="0" err="1"/>
              <a:t>nar</a:t>
            </a:r>
            <a:r>
              <a:rPr lang="it-IT" sz="1200" dirty="0"/>
              <a:t>/</a:t>
            </a:r>
            <a:r>
              <a:rPr lang="it-IT" sz="1200" dirty="0" smtClean="0"/>
              <a:t>gkn664 </a:t>
            </a:r>
          </a:p>
          <a:p>
            <a:pPr marL="171450" indent="-171450">
              <a:buFont typeface="Arial"/>
              <a:buChar char="•"/>
            </a:pPr>
            <a:r>
              <a:rPr lang="it-IT" sz="1200" dirty="0" err="1" smtClean="0"/>
              <a:t>Kerrien</a:t>
            </a:r>
            <a:r>
              <a:rPr lang="it-IT" sz="1200" dirty="0" smtClean="0"/>
              <a:t> </a:t>
            </a:r>
            <a:r>
              <a:rPr lang="it-IT" sz="1200" dirty="0" err="1"/>
              <a:t>S</a:t>
            </a:r>
            <a:r>
              <a:rPr lang="it-IT" sz="1200" dirty="0"/>
              <a:t>, </a:t>
            </a:r>
            <a:r>
              <a:rPr lang="it-IT" sz="1200" dirty="0" err="1"/>
              <a:t>Orchard</a:t>
            </a:r>
            <a:r>
              <a:rPr lang="it-IT" sz="1200" dirty="0"/>
              <a:t> </a:t>
            </a:r>
            <a:r>
              <a:rPr lang="it-IT" sz="1200" dirty="0" err="1"/>
              <a:t>S</a:t>
            </a:r>
            <a:r>
              <a:rPr lang="it-IT" sz="1200" dirty="0"/>
              <a:t>, Montecchi-Palazzi L, </a:t>
            </a:r>
            <a:r>
              <a:rPr lang="it-IT" sz="1200" dirty="0" err="1"/>
              <a:t>Aranda</a:t>
            </a:r>
            <a:r>
              <a:rPr lang="it-IT" sz="1200" dirty="0"/>
              <a:t> B, Quinn AF, </a:t>
            </a:r>
            <a:r>
              <a:rPr lang="it-IT" sz="1200" dirty="0" err="1"/>
              <a:t>Vinod</a:t>
            </a:r>
            <a:r>
              <a:rPr lang="it-IT" sz="1200" dirty="0"/>
              <a:t> </a:t>
            </a:r>
            <a:r>
              <a:rPr lang="it-IT" sz="1200" dirty="0" err="1"/>
              <a:t>N</a:t>
            </a:r>
            <a:r>
              <a:rPr lang="it-IT" sz="1200" dirty="0"/>
              <a:t>, </a:t>
            </a:r>
            <a:r>
              <a:rPr lang="it-IT" sz="1200" dirty="0" err="1"/>
              <a:t>Bader</a:t>
            </a:r>
            <a:r>
              <a:rPr lang="it-IT" sz="1200" dirty="0"/>
              <a:t> GD, </a:t>
            </a:r>
            <a:r>
              <a:rPr lang="it-IT" sz="1200" dirty="0" err="1"/>
              <a:t>Xenarios</a:t>
            </a:r>
            <a:r>
              <a:rPr lang="it-IT" sz="1200" dirty="0"/>
              <a:t> I, Wojcik </a:t>
            </a:r>
            <a:r>
              <a:rPr lang="it-IT" sz="1200" dirty="0" err="1"/>
              <a:t>J</a:t>
            </a:r>
            <a:r>
              <a:rPr lang="it-IT" sz="1200" dirty="0"/>
              <a:t>, </a:t>
            </a:r>
            <a:r>
              <a:rPr lang="it-IT" sz="1200" dirty="0" err="1"/>
              <a:t>Sherman</a:t>
            </a:r>
            <a:r>
              <a:rPr lang="it-IT" sz="1200" dirty="0"/>
              <a:t> D, </a:t>
            </a:r>
            <a:r>
              <a:rPr lang="it-IT" sz="1200" dirty="0" err="1"/>
              <a:t>Tyers</a:t>
            </a:r>
            <a:endParaRPr lang="it-IT" sz="1200" dirty="0"/>
          </a:p>
          <a:p>
            <a:r>
              <a:rPr lang="it-IT" sz="1200" dirty="0"/>
              <a:t> </a:t>
            </a:r>
            <a:r>
              <a:rPr lang="it-IT" sz="1200" dirty="0" smtClean="0"/>
              <a:t>    M</a:t>
            </a:r>
            <a:r>
              <a:rPr lang="it-IT" sz="1200" dirty="0"/>
              <a:t>, Salama JJ, Moore </a:t>
            </a:r>
            <a:r>
              <a:rPr lang="it-IT" sz="1200" dirty="0" err="1"/>
              <a:t>S</a:t>
            </a:r>
            <a:r>
              <a:rPr lang="it-IT" sz="1200" dirty="0"/>
              <a:t>, </a:t>
            </a:r>
            <a:r>
              <a:rPr lang="it-IT" sz="1200" dirty="0" err="1"/>
              <a:t>Ceol</a:t>
            </a:r>
            <a:r>
              <a:rPr lang="it-IT" sz="1200" dirty="0"/>
              <a:t> A, </a:t>
            </a:r>
            <a:r>
              <a:rPr lang="it-IT" sz="1200" dirty="0" err="1"/>
              <a:t>Chatr-Aryamontri</a:t>
            </a:r>
            <a:r>
              <a:rPr lang="it-IT" sz="1200" dirty="0"/>
              <a:t> A, </a:t>
            </a:r>
            <a:r>
              <a:rPr lang="it-IT" sz="1200" dirty="0" err="1"/>
              <a:t>Oesterheld</a:t>
            </a:r>
            <a:r>
              <a:rPr lang="it-IT" sz="1200" dirty="0"/>
              <a:t> M, </a:t>
            </a:r>
            <a:r>
              <a:rPr lang="it-IT" sz="1200" dirty="0" err="1"/>
              <a:t>Stümpflen</a:t>
            </a:r>
            <a:r>
              <a:rPr lang="it-IT" sz="1200" dirty="0"/>
              <a:t> V, </a:t>
            </a:r>
            <a:r>
              <a:rPr lang="it-IT" sz="1200" dirty="0" err="1"/>
              <a:t>Salwinski</a:t>
            </a:r>
            <a:r>
              <a:rPr lang="it-IT" sz="1200" dirty="0"/>
              <a:t> L, </a:t>
            </a:r>
            <a:r>
              <a:rPr lang="it-IT" sz="1200" dirty="0" err="1"/>
              <a:t>Nerothin</a:t>
            </a:r>
            <a:r>
              <a:rPr lang="it-IT" sz="1200" dirty="0"/>
              <a:t> </a:t>
            </a:r>
            <a:r>
              <a:rPr lang="it-IT" sz="1200" dirty="0" err="1"/>
              <a:t>J</a:t>
            </a:r>
            <a:r>
              <a:rPr lang="it-IT" sz="1200" dirty="0"/>
              <a:t>, Cerami E, </a:t>
            </a:r>
            <a:r>
              <a:rPr lang="it-IT" sz="1200" dirty="0" err="1"/>
              <a:t>Cusick</a:t>
            </a:r>
            <a:r>
              <a:rPr lang="it-IT" sz="1200" dirty="0"/>
              <a:t> </a:t>
            </a:r>
          </a:p>
          <a:p>
            <a:r>
              <a:rPr lang="it-IT" sz="1200" dirty="0" smtClean="0"/>
              <a:t>     ME</a:t>
            </a:r>
            <a:r>
              <a:rPr lang="it-IT" sz="1200" dirty="0"/>
              <a:t>, </a:t>
            </a:r>
            <a:r>
              <a:rPr lang="it-IT" sz="1200" dirty="0" err="1"/>
              <a:t>Vidal</a:t>
            </a:r>
            <a:r>
              <a:rPr lang="it-IT" sz="1200" dirty="0"/>
              <a:t> M, </a:t>
            </a:r>
            <a:r>
              <a:rPr lang="it-IT" sz="1200" dirty="0" err="1"/>
              <a:t>Gilson</a:t>
            </a:r>
            <a:r>
              <a:rPr lang="it-IT" sz="1200" dirty="0"/>
              <a:t> M, Armstrong </a:t>
            </a:r>
            <a:r>
              <a:rPr lang="it-IT" sz="1200" dirty="0" err="1"/>
              <a:t>J</a:t>
            </a:r>
            <a:r>
              <a:rPr lang="it-IT" sz="1200" dirty="0"/>
              <a:t>, </a:t>
            </a:r>
            <a:r>
              <a:rPr lang="it-IT" sz="1200" dirty="0" err="1"/>
              <a:t>Woollard</a:t>
            </a:r>
            <a:r>
              <a:rPr lang="it-IT" sz="1200" dirty="0"/>
              <a:t> </a:t>
            </a:r>
            <a:r>
              <a:rPr lang="it-IT" sz="1200" dirty="0" err="1"/>
              <a:t>P</a:t>
            </a:r>
            <a:r>
              <a:rPr lang="it-IT" sz="1200" dirty="0"/>
              <a:t>, </a:t>
            </a:r>
            <a:r>
              <a:rPr lang="it-IT" sz="1200" dirty="0" err="1"/>
              <a:t>Hogue</a:t>
            </a:r>
            <a:r>
              <a:rPr lang="it-IT" sz="1200" dirty="0"/>
              <a:t> C, </a:t>
            </a:r>
            <a:r>
              <a:rPr lang="it-IT" sz="1200" dirty="0" err="1"/>
              <a:t>Eisenberg</a:t>
            </a:r>
            <a:r>
              <a:rPr lang="it-IT" sz="1200" dirty="0"/>
              <a:t> D, Cesareni G, </a:t>
            </a:r>
            <a:r>
              <a:rPr lang="it-IT" sz="1200" dirty="0" err="1"/>
              <a:t>Apweiler</a:t>
            </a:r>
            <a:r>
              <a:rPr lang="it-IT" sz="1200" dirty="0"/>
              <a:t> </a:t>
            </a:r>
            <a:r>
              <a:rPr lang="it-IT" sz="1200" dirty="0" err="1"/>
              <a:t>R</a:t>
            </a:r>
            <a:r>
              <a:rPr lang="it-IT" sz="1200" dirty="0"/>
              <a:t>, </a:t>
            </a:r>
            <a:r>
              <a:rPr lang="it-IT" sz="1200" dirty="0" err="1"/>
              <a:t>Hermjakob</a:t>
            </a:r>
            <a:r>
              <a:rPr lang="it-IT" sz="1200" dirty="0"/>
              <a:t> H (2007) </a:t>
            </a:r>
            <a:r>
              <a:rPr lang="it-IT" sz="1200" dirty="0" err="1" smtClean="0"/>
              <a:t>Broadening</a:t>
            </a:r>
            <a:r>
              <a:rPr lang="it-IT" sz="1200" dirty="0" smtClean="0"/>
              <a:t> </a:t>
            </a:r>
            <a:r>
              <a:rPr lang="it-IT" sz="1200" dirty="0"/>
              <a:t>the </a:t>
            </a:r>
            <a:r>
              <a:rPr lang="it-IT" sz="1200" dirty="0" err="1"/>
              <a:t>horizon</a:t>
            </a:r>
            <a:r>
              <a:rPr lang="it-IT" sz="1200" dirty="0"/>
              <a:t>-</a:t>
            </a:r>
            <a:r>
              <a:rPr lang="it-IT" sz="1200" dirty="0" smtClean="0"/>
              <a:t>-       </a:t>
            </a:r>
            <a:r>
              <a:rPr lang="it-IT" sz="1200" dirty="0" err="1" smtClean="0"/>
              <a:t>level</a:t>
            </a:r>
            <a:r>
              <a:rPr lang="it-IT" sz="1200" dirty="0" smtClean="0"/>
              <a:t> </a:t>
            </a:r>
            <a:r>
              <a:rPr lang="it-IT" sz="1200" dirty="0"/>
              <a:t>2.5 of the HUPO-PSI format for </a:t>
            </a:r>
            <a:r>
              <a:rPr lang="it-IT" sz="1200" dirty="0" err="1"/>
              <a:t>molecular</a:t>
            </a:r>
            <a:r>
              <a:rPr lang="it-IT" sz="1200" dirty="0"/>
              <a:t> </a:t>
            </a:r>
            <a:r>
              <a:rPr lang="it-IT" sz="1200" dirty="0" err="1"/>
              <a:t>interactions</a:t>
            </a:r>
            <a:r>
              <a:rPr lang="it-IT" sz="1200" dirty="0"/>
              <a:t>. BMC </a:t>
            </a:r>
            <a:r>
              <a:rPr lang="it-IT" sz="1200" dirty="0" err="1"/>
              <a:t>Biol</a:t>
            </a:r>
            <a:r>
              <a:rPr lang="it-IT" sz="1200" dirty="0"/>
              <a:t> 5:44. </a:t>
            </a:r>
            <a:r>
              <a:rPr lang="it-IT" sz="1200" dirty="0" err="1"/>
              <a:t>doi</a:t>
            </a:r>
            <a:r>
              <a:rPr lang="it-IT" sz="1200" dirty="0"/>
              <a:t>: 10.1186/1741-</a:t>
            </a:r>
            <a:r>
              <a:rPr lang="it-IT" sz="1200" dirty="0" smtClean="0"/>
              <a:t>7007</a:t>
            </a:r>
            <a:r>
              <a:rPr lang="it-IT" sz="1200" dirty="0"/>
              <a:t>-5-</a:t>
            </a:r>
            <a:r>
              <a:rPr lang="it-IT" sz="1200" dirty="0" smtClean="0"/>
              <a:t>44</a:t>
            </a:r>
            <a:endParaRPr lang="it-IT" sz="1200" dirty="0"/>
          </a:p>
          <a:p>
            <a:pPr marL="171450" indent="-171450">
              <a:buFont typeface="Arial"/>
              <a:buChar char="•"/>
            </a:pPr>
            <a:r>
              <a:rPr lang="it-IT" sz="1200" dirty="0" err="1"/>
              <a:t>Aranda</a:t>
            </a:r>
            <a:r>
              <a:rPr lang="it-IT" sz="1200" dirty="0"/>
              <a:t> B, </a:t>
            </a:r>
            <a:r>
              <a:rPr lang="it-IT" sz="1200" dirty="0" err="1"/>
              <a:t>Blankenburg</a:t>
            </a:r>
            <a:r>
              <a:rPr lang="it-IT" sz="1200" dirty="0"/>
              <a:t> H, </a:t>
            </a:r>
            <a:r>
              <a:rPr lang="it-IT" sz="1200" dirty="0" err="1"/>
              <a:t>Kerrien</a:t>
            </a:r>
            <a:r>
              <a:rPr lang="it-IT" sz="1200" dirty="0"/>
              <a:t> </a:t>
            </a:r>
            <a:r>
              <a:rPr lang="it-IT" sz="1200" dirty="0" err="1"/>
              <a:t>S</a:t>
            </a:r>
            <a:r>
              <a:rPr lang="it-IT" sz="1200" dirty="0"/>
              <a:t>, </a:t>
            </a:r>
            <a:r>
              <a:rPr lang="it-IT" sz="1200" dirty="0" err="1"/>
              <a:t>Brinkman</a:t>
            </a:r>
            <a:r>
              <a:rPr lang="it-IT" sz="1200" dirty="0"/>
              <a:t> FSL, </a:t>
            </a:r>
            <a:r>
              <a:rPr lang="it-IT" sz="1200" dirty="0" err="1"/>
              <a:t>Ceol</a:t>
            </a:r>
            <a:r>
              <a:rPr lang="it-IT" sz="1200" dirty="0"/>
              <a:t> A, </a:t>
            </a:r>
            <a:r>
              <a:rPr lang="it-IT" sz="1200" dirty="0" err="1"/>
              <a:t>Chautard</a:t>
            </a:r>
            <a:r>
              <a:rPr lang="it-IT" sz="1200" dirty="0"/>
              <a:t> E, Dana JM, De Las </a:t>
            </a:r>
            <a:r>
              <a:rPr lang="it-IT" sz="1200" dirty="0" err="1"/>
              <a:t>Rivas</a:t>
            </a:r>
            <a:r>
              <a:rPr lang="it-IT" sz="1200" dirty="0"/>
              <a:t> </a:t>
            </a:r>
            <a:r>
              <a:rPr lang="it-IT" sz="1200" dirty="0" err="1"/>
              <a:t>J</a:t>
            </a:r>
            <a:r>
              <a:rPr lang="it-IT" sz="1200" dirty="0"/>
              <a:t>, </a:t>
            </a:r>
            <a:r>
              <a:rPr lang="it-IT" sz="1200" dirty="0" err="1"/>
              <a:t>Dumousseau</a:t>
            </a:r>
            <a:r>
              <a:rPr lang="it-IT" sz="1200" dirty="0"/>
              <a:t> M, </a:t>
            </a:r>
            <a:r>
              <a:rPr lang="it-IT" sz="1200" dirty="0" err="1"/>
              <a:t>Galeota</a:t>
            </a:r>
            <a:r>
              <a:rPr lang="it-IT" sz="1200" dirty="0"/>
              <a:t> E, </a:t>
            </a:r>
            <a:r>
              <a:rPr lang="it-IT" sz="1200" dirty="0" err="1"/>
              <a:t>Gaulton</a:t>
            </a:r>
            <a:r>
              <a:rPr lang="it-IT" sz="1200" dirty="0"/>
              <a:t> A, </a:t>
            </a:r>
            <a:r>
              <a:rPr lang="it-IT" sz="1200" dirty="0" err="1"/>
              <a:t>Goll</a:t>
            </a:r>
            <a:r>
              <a:rPr lang="it-IT" sz="1200" dirty="0"/>
              <a:t> </a:t>
            </a:r>
            <a:r>
              <a:rPr lang="it-IT" sz="1200" dirty="0" err="1"/>
              <a:t>J</a:t>
            </a:r>
            <a:r>
              <a:rPr lang="it-IT" sz="1200" dirty="0"/>
              <a:t>, Hancock REW, </a:t>
            </a:r>
            <a:r>
              <a:rPr lang="it-IT" sz="1200" dirty="0" err="1"/>
              <a:t>Isserlin</a:t>
            </a:r>
            <a:r>
              <a:rPr lang="it-IT" sz="1200" dirty="0"/>
              <a:t> </a:t>
            </a:r>
            <a:r>
              <a:rPr lang="it-IT" sz="1200" dirty="0" err="1"/>
              <a:t>R</a:t>
            </a:r>
            <a:r>
              <a:rPr lang="it-IT" sz="1200" dirty="0"/>
              <a:t>, Jimenez RC, </a:t>
            </a:r>
            <a:r>
              <a:rPr lang="it-IT" sz="1200" dirty="0" err="1"/>
              <a:t>Kerssemakers</a:t>
            </a:r>
            <a:r>
              <a:rPr lang="it-IT" sz="1200" dirty="0"/>
              <a:t> </a:t>
            </a:r>
            <a:r>
              <a:rPr lang="it-IT" sz="1200" dirty="0" err="1"/>
              <a:t>J</a:t>
            </a:r>
            <a:r>
              <a:rPr lang="it-IT" sz="1200" dirty="0"/>
              <a:t>, </a:t>
            </a:r>
            <a:r>
              <a:rPr lang="it-IT" sz="1200" dirty="0" err="1"/>
              <a:t>Khadake</a:t>
            </a:r>
            <a:r>
              <a:rPr lang="it-IT" sz="1200" dirty="0"/>
              <a:t> </a:t>
            </a:r>
            <a:r>
              <a:rPr lang="it-IT" sz="1200" dirty="0" err="1"/>
              <a:t>J</a:t>
            </a:r>
            <a:r>
              <a:rPr lang="it-IT" sz="1200" dirty="0"/>
              <a:t>, Lynn DJ, </a:t>
            </a:r>
            <a:r>
              <a:rPr lang="it-IT" sz="1200" dirty="0" err="1"/>
              <a:t>Michaut</a:t>
            </a:r>
            <a:r>
              <a:rPr lang="it-IT" sz="1200" dirty="0"/>
              <a:t> M, </a:t>
            </a:r>
            <a:r>
              <a:rPr lang="it-IT" sz="1200" dirty="0" err="1"/>
              <a:t>O’Kelly</a:t>
            </a:r>
            <a:r>
              <a:rPr lang="it-IT" sz="1200" dirty="0"/>
              <a:t> G, Ono K, </a:t>
            </a:r>
            <a:r>
              <a:rPr lang="it-IT" sz="1200" dirty="0" err="1"/>
              <a:t>Orchard</a:t>
            </a:r>
            <a:r>
              <a:rPr lang="it-IT" sz="1200" dirty="0"/>
              <a:t> </a:t>
            </a:r>
            <a:r>
              <a:rPr lang="it-IT" sz="1200" dirty="0" err="1"/>
              <a:t>S</a:t>
            </a:r>
            <a:r>
              <a:rPr lang="it-IT" sz="1200" dirty="0"/>
              <a:t>, </a:t>
            </a:r>
            <a:r>
              <a:rPr lang="it-IT" sz="1200" dirty="0" err="1"/>
              <a:t>Prieto</a:t>
            </a:r>
            <a:r>
              <a:rPr lang="it-IT" sz="1200" dirty="0"/>
              <a:t> C, </a:t>
            </a:r>
            <a:r>
              <a:rPr lang="it-IT" sz="1200" dirty="0" err="1"/>
              <a:t>Razick</a:t>
            </a:r>
            <a:r>
              <a:rPr lang="it-IT" sz="1200" dirty="0"/>
              <a:t> </a:t>
            </a:r>
            <a:r>
              <a:rPr lang="it-IT" sz="1200" dirty="0" err="1"/>
              <a:t>S</a:t>
            </a:r>
            <a:r>
              <a:rPr lang="it-IT" sz="1200" dirty="0"/>
              <a:t>, </a:t>
            </a:r>
            <a:r>
              <a:rPr lang="it-IT" sz="1200" dirty="0" err="1"/>
              <a:t>Rigina</a:t>
            </a:r>
            <a:r>
              <a:rPr lang="it-IT" sz="1200" dirty="0"/>
              <a:t> O, </a:t>
            </a:r>
            <a:r>
              <a:rPr lang="it-IT" sz="1200" dirty="0" err="1"/>
              <a:t>Salwinski</a:t>
            </a:r>
            <a:r>
              <a:rPr lang="it-IT" sz="1200" dirty="0"/>
              <a:t> L, </a:t>
            </a:r>
            <a:r>
              <a:rPr lang="it-IT" sz="1200" dirty="0" err="1"/>
              <a:t>Simonovic</a:t>
            </a:r>
            <a:r>
              <a:rPr lang="it-IT" sz="1200" dirty="0"/>
              <a:t> M, </a:t>
            </a:r>
            <a:r>
              <a:rPr lang="it-IT" sz="1200" dirty="0" err="1"/>
              <a:t>Velankar</a:t>
            </a:r>
            <a:r>
              <a:rPr lang="it-IT" sz="1200" dirty="0"/>
              <a:t> </a:t>
            </a:r>
            <a:r>
              <a:rPr lang="it-IT" sz="1200" dirty="0" err="1"/>
              <a:t>S</a:t>
            </a:r>
            <a:r>
              <a:rPr lang="it-IT" sz="1200" dirty="0"/>
              <a:t>, </a:t>
            </a:r>
            <a:r>
              <a:rPr lang="it-IT" sz="1200" dirty="0" err="1"/>
              <a:t>Winter</a:t>
            </a:r>
            <a:r>
              <a:rPr lang="it-IT" sz="1200" dirty="0"/>
              <a:t> A, </a:t>
            </a:r>
            <a:r>
              <a:rPr lang="it-IT" sz="1200" dirty="0" err="1"/>
              <a:t>Wu</a:t>
            </a:r>
            <a:r>
              <a:rPr lang="it-IT" sz="1200" dirty="0"/>
              <a:t> G, </a:t>
            </a:r>
            <a:r>
              <a:rPr lang="it-IT" sz="1200" dirty="0" err="1"/>
              <a:t>Bader</a:t>
            </a:r>
            <a:r>
              <a:rPr lang="it-IT" sz="1200" dirty="0"/>
              <a:t> GD, Cesareni G, </a:t>
            </a:r>
            <a:r>
              <a:rPr lang="it-IT" sz="1200" dirty="0" err="1"/>
              <a:t>Donaldson</a:t>
            </a:r>
            <a:r>
              <a:rPr lang="it-IT" sz="1200" dirty="0"/>
              <a:t> IM, </a:t>
            </a:r>
            <a:r>
              <a:rPr lang="it-IT" sz="1200" dirty="0" err="1"/>
              <a:t>Eisenberg</a:t>
            </a:r>
            <a:r>
              <a:rPr lang="it-IT" sz="1200" dirty="0"/>
              <a:t> D, </a:t>
            </a:r>
            <a:r>
              <a:rPr lang="it-IT" sz="1200" dirty="0" err="1"/>
              <a:t>Kleywegt</a:t>
            </a:r>
            <a:r>
              <a:rPr lang="it-IT" sz="1200" dirty="0"/>
              <a:t> GJ, </a:t>
            </a:r>
            <a:r>
              <a:rPr lang="it-IT" sz="1200" dirty="0" err="1"/>
              <a:t>Overington</a:t>
            </a:r>
            <a:r>
              <a:rPr lang="it-IT" sz="1200" dirty="0"/>
              <a:t> </a:t>
            </a:r>
            <a:r>
              <a:rPr lang="it-IT" sz="1200" dirty="0" err="1"/>
              <a:t>J</a:t>
            </a:r>
            <a:r>
              <a:rPr lang="it-IT" sz="1200" dirty="0"/>
              <a:t>, </a:t>
            </a:r>
            <a:r>
              <a:rPr lang="it-IT" sz="1200" dirty="0" err="1"/>
              <a:t>Ricard-Blum</a:t>
            </a:r>
            <a:r>
              <a:rPr lang="it-IT" sz="1200" dirty="0"/>
              <a:t> </a:t>
            </a:r>
            <a:r>
              <a:rPr lang="it-IT" sz="1200" dirty="0" err="1"/>
              <a:t>S</a:t>
            </a:r>
            <a:r>
              <a:rPr lang="it-IT" sz="1200" dirty="0"/>
              <a:t>, </a:t>
            </a:r>
            <a:r>
              <a:rPr lang="it-IT" sz="1200" dirty="0" err="1"/>
              <a:t>Tyers</a:t>
            </a:r>
            <a:r>
              <a:rPr lang="it-IT" sz="1200" dirty="0"/>
              <a:t> M, </a:t>
            </a:r>
            <a:r>
              <a:rPr lang="it-IT" sz="1200" dirty="0" err="1"/>
              <a:t>Albrecht</a:t>
            </a:r>
            <a:r>
              <a:rPr lang="it-IT" sz="1200" dirty="0"/>
              <a:t> M, </a:t>
            </a:r>
            <a:r>
              <a:rPr lang="it-IT" sz="1200" dirty="0" err="1"/>
              <a:t>Hermjakob</a:t>
            </a:r>
            <a:r>
              <a:rPr lang="it-IT" sz="1200" dirty="0"/>
              <a:t> H (2011) PSICQUIC and PSISCORE: </a:t>
            </a:r>
            <a:r>
              <a:rPr lang="it-IT" sz="1200" dirty="0" err="1"/>
              <a:t>accessing</a:t>
            </a:r>
            <a:r>
              <a:rPr lang="it-IT" sz="1200" dirty="0"/>
              <a:t> and </a:t>
            </a:r>
            <a:r>
              <a:rPr lang="it-IT" sz="1200" dirty="0" err="1"/>
              <a:t>scoring</a:t>
            </a:r>
            <a:r>
              <a:rPr lang="it-IT" sz="1200" dirty="0"/>
              <a:t> </a:t>
            </a:r>
            <a:r>
              <a:rPr lang="it-IT" sz="1200" dirty="0" err="1"/>
              <a:t>molecular</a:t>
            </a:r>
            <a:r>
              <a:rPr lang="it-IT" sz="1200" dirty="0"/>
              <a:t> </a:t>
            </a:r>
            <a:r>
              <a:rPr lang="it-IT" sz="1200" dirty="0" err="1"/>
              <a:t>interactions</a:t>
            </a:r>
            <a:r>
              <a:rPr lang="it-IT" sz="1200" dirty="0"/>
              <a:t>. </a:t>
            </a:r>
            <a:r>
              <a:rPr lang="it-IT" sz="1200" dirty="0" err="1"/>
              <a:t>Nat</a:t>
            </a:r>
            <a:r>
              <a:rPr lang="it-IT" sz="1200" dirty="0"/>
              <a:t> </a:t>
            </a:r>
            <a:r>
              <a:rPr lang="it-IT" sz="1200" dirty="0" err="1"/>
              <a:t>Methods</a:t>
            </a:r>
            <a:r>
              <a:rPr lang="it-IT" sz="1200" dirty="0"/>
              <a:t> 8:528–9. </a:t>
            </a:r>
            <a:r>
              <a:rPr lang="it-IT" sz="1200" dirty="0" err="1"/>
              <a:t>doi</a:t>
            </a:r>
            <a:r>
              <a:rPr lang="it-IT" sz="1200" dirty="0"/>
              <a:t>: 10.1038/nmeth.</a:t>
            </a:r>
            <a:r>
              <a:rPr lang="it-IT" sz="1200" dirty="0" smtClean="0"/>
              <a:t>1637</a:t>
            </a:r>
          </a:p>
          <a:p>
            <a:pPr marL="171450" indent="-171450">
              <a:buFont typeface="Arial"/>
              <a:buChar char="•"/>
            </a:pPr>
            <a:r>
              <a:rPr lang="it-IT" sz="1200" dirty="0"/>
              <a:t>del-Toro </a:t>
            </a:r>
            <a:r>
              <a:rPr lang="it-IT" sz="1200" dirty="0" err="1"/>
              <a:t>N</a:t>
            </a:r>
            <a:r>
              <a:rPr lang="it-IT" sz="1200" dirty="0"/>
              <a:t>, </a:t>
            </a:r>
            <a:r>
              <a:rPr lang="it-IT" sz="1200" dirty="0" err="1"/>
              <a:t>Dumousseau</a:t>
            </a:r>
            <a:r>
              <a:rPr lang="it-IT" sz="1200" dirty="0"/>
              <a:t> M, </a:t>
            </a:r>
            <a:r>
              <a:rPr lang="it-IT" sz="1200" dirty="0" err="1"/>
              <a:t>Orchard</a:t>
            </a:r>
            <a:r>
              <a:rPr lang="it-IT" sz="1200" dirty="0"/>
              <a:t> </a:t>
            </a:r>
            <a:r>
              <a:rPr lang="it-IT" sz="1200" dirty="0" err="1"/>
              <a:t>S</a:t>
            </a:r>
            <a:r>
              <a:rPr lang="it-IT" sz="1200" dirty="0"/>
              <a:t>, Jimenez RC, </a:t>
            </a:r>
            <a:r>
              <a:rPr lang="it-IT" sz="1200" dirty="0" err="1"/>
              <a:t>Galeota</a:t>
            </a:r>
            <a:r>
              <a:rPr lang="it-IT" sz="1200" dirty="0"/>
              <a:t> E, </a:t>
            </a:r>
            <a:r>
              <a:rPr lang="it-IT" sz="1200" dirty="0" err="1"/>
              <a:t>Launay</a:t>
            </a:r>
            <a:r>
              <a:rPr lang="it-IT" sz="1200" dirty="0"/>
              <a:t> G, </a:t>
            </a:r>
            <a:r>
              <a:rPr lang="it-IT" sz="1200" dirty="0" err="1"/>
              <a:t>Goll</a:t>
            </a:r>
            <a:r>
              <a:rPr lang="it-IT" sz="1200" dirty="0"/>
              <a:t> </a:t>
            </a:r>
            <a:r>
              <a:rPr lang="it-IT" sz="1200" dirty="0" err="1"/>
              <a:t>J</a:t>
            </a:r>
            <a:r>
              <a:rPr lang="it-IT" sz="1200" dirty="0"/>
              <a:t>, </a:t>
            </a:r>
            <a:r>
              <a:rPr lang="it-IT" sz="1200" dirty="0" err="1"/>
              <a:t>Breuer</a:t>
            </a:r>
            <a:r>
              <a:rPr lang="it-IT" sz="1200" dirty="0"/>
              <a:t> K, Ono K, </a:t>
            </a:r>
            <a:r>
              <a:rPr lang="it-IT" sz="1200" dirty="0" err="1"/>
              <a:t>Salwinski</a:t>
            </a:r>
            <a:r>
              <a:rPr lang="it-IT" sz="1200" dirty="0"/>
              <a:t> L, </a:t>
            </a:r>
            <a:r>
              <a:rPr lang="it-IT" sz="1200" dirty="0" err="1"/>
              <a:t>Hermjakob</a:t>
            </a:r>
            <a:endParaRPr lang="it-IT" sz="1200" dirty="0"/>
          </a:p>
          <a:p>
            <a:r>
              <a:rPr lang="it-IT" sz="1200" dirty="0" smtClean="0"/>
              <a:t>     H </a:t>
            </a:r>
            <a:r>
              <a:rPr lang="it-IT" sz="1200" dirty="0"/>
              <a:t>(2013) A new </a:t>
            </a:r>
            <a:r>
              <a:rPr lang="it-IT" sz="1200" dirty="0" err="1"/>
              <a:t>reference</a:t>
            </a:r>
            <a:r>
              <a:rPr lang="it-IT" sz="1200" dirty="0"/>
              <a:t> </a:t>
            </a:r>
            <a:r>
              <a:rPr lang="it-IT" sz="1200" dirty="0" err="1"/>
              <a:t>implementation</a:t>
            </a:r>
            <a:r>
              <a:rPr lang="it-IT" sz="1200" dirty="0"/>
              <a:t> of the PSICQUIC web service. </a:t>
            </a:r>
            <a:r>
              <a:rPr lang="it-IT" sz="1200" dirty="0" err="1"/>
              <a:t>Nucleic</a:t>
            </a:r>
            <a:r>
              <a:rPr lang="it-IT" sz="1200" dirty="0"/>
              <a:t> </a:t>
            </a:r>
            <a:r>
              <a:rPr lang="it-IT" sz="1200" dirty="0" err="1"/>
              <a:t>Acids</a:t>
            </a:r>
            <a:r>
              <a:rPr lang="it-IT" sz="1200" dirty="0"/>
              <a:t> Res 41:W601–6. </a:t>
            </a:r>
            <a:r>
              <a:rPr lang="it-IT" sz="1200" dirty="0" err="1"/>
              <a:t>doi</a:t>
            </a:r>
            <a:r>
              <a:rPr lang="it-IT" sz="1200" dirty="0"/>
              <a:t>:</a:t>
            </a:r>
          </a:p>
          <a:p>
            <a:r>
              <a:rPr lang="it-IT" sz="1200" dirty="0" smtClean="0"/>
              <a:t>     10.1093</a:t>
            </a:r>
            <a:r>
              <a:rPr lang="it-IT" sz="1200" dirty="0"/>
              <a:t>/</a:t>
            </a:r>
            <a:r>
              <a:rPr lang="it-IT" sz="1200" dirty="0" err="1"/>
              <a:t>nar</a:t>
            </a:r>
            <a:r>
              <a:rPr lang="it-IT" sz="1200" dirty="0"/>
              <a:t>/</a:t>
            </a:r>
            <a:r>
              <a:rPr lang="it-IT" sz="1200" dirty="0" smtClean="0"/>
              <a:t>gkt392</a:t>
            </a:r>
            <a:endParaRPr lang="it-IT" sz="1200" dirty="0"/>
          </a:p>
          <a:p>
            <a:pPr marL="285750" indent="-285750">
              <a:buFont typeface="Arial"/>
              <a:buChar char="•"/>
            </a:pPr>
            <a:r>
              <a:rPr lang="it-IT" sz="1200" dirty="0"/>
              <a:t>Calderone A, Castagnoli L, Cesareni G (2013) </a:t>
            </a:r>
            <a:r>
              <a:rPr lang="it-IT" sz="1200" dirty="0" err="1"/>
              <a:t>mentha</a:t>
            </a:r>
            <a:r>
              <a:rPr lang="it-IT" sz="1200" dirty="0"/>
              <a:t>: a </a:t>
            </a:r>
            <a:r>
              <a:rPr lang="it-IT" sz="1200" dirty="0" err="1"/>
              <a:t>resource</a:t>
            </a:r>
            <a:r>
              <a:rPr lang="it-IT" sz="1200" dirty="0"/>
              <a:t> for </a:t>
            </a:r>
            <a:r>
              <a:rPr lang="it-IT" sz="1200" dirty="0" err="1"/>
              <a:t>browsing</a:t>
            </a:r>
            <a:r>
              <a:rPr lang="it-IT" sz="1200" dirty="0"/>
              <a:t> </a:t>
            </a:r>
            <a:r>
              <a:rPr lang="it-IT" sz="1200" dirty="0" err="1"/>
              <a:t>integrated</a:t>
            </a:r>
            <a:r>
              <a:rPr lang="it-IT" sz="1200" dirty="0"/>
              <a:t> </a:t>
            </a:r>
            <a:r>
              <a:rPr lang="it-IT" sz="1200" dirty="0" err="1"/>
              <a:t>protein-interaction</a:t>
            </a:r>
            <a:r>
              <a:rPr lang="it-IT" sz="1200" dirty="0"/>
              <a:t> networks. </a:t>
            </a:r>
            <a:r>
              <a:rPr lang="it-IT" sz="1200" dirty="0" err="1" smtClean="0"/>
              <a:t>Nat</a:t>
            </a:r>
            <a:r>
              <a:rPr lang="it-IT" sz="1200" dirty="0"/>
              <a:t> </a:t>
            </a:r>
            <a:r>
              <a:rPr lang="it-IT" sz="1200" dirty="0" err="1" smtClean="0"/>
              <a:t>Methods</a:t>
            </a:r>
            <a:r>
              <a:rPr lang="it-IT" sz="1200" dirty="0" smtClean="0"/>
              <a:t> </a:t>
            </a:r>
            <a:r>
              <a:rPr lang="it-IT" sz="1200" dirty="0"/>
              <a:t>10:690–1. </a:t>
            </a:r>
            <a:r>
              <a:rPr lang="it-IT" sz="1200" dirty="0" err="1"/>
              <a:t>doi</a:t>
            </a:r>
            <a:r>
              <a:rPr lang="it-IT" sz="1200" dirty="0"/>
              <a:t>: 10.1038/nmeth.2561</a:t>
            </a:r>
          </a:p>
          <a:p>
            <a:pPr marL="285750" indent="-285750">
              <a:buFont typeface="Arial"/>
              <a:buChar char="•"/>
            </a:pPr>
            <a:r>
              <a:rPr lang="it-IT" sz="1200" dirty="0"/>
              <a:t>Calderone A, Licata L, Cesareni G (2015) </a:t>
            </a:r>
            <a:r>
              <a:rPr lang="it-IT" sz="1200" dirty="0" err="1"/>
              <a:t>VirusMentha</a:t>
            </a:r>
            <a:r>
              <a:rPr lang="it-IT" sz="1200" dirty="0"/>
              <a:t>: a new </a:t>
            </a:r>
            <a:r>
              <a:rPr lang="it-IT" sz="1200" dirty="0" err="1"/>
              <a:t>resource</a:t>
            </a:r>
            <a:r>
              <a:rPr lang="it-IT" sz="1200" dirty="0"/>
              <a:t> for virus-</a:t>
            </a:r>
            <a:r>
              <a:rPr lang="it-IT" sz="1200" dirty="0" err="1"/>
              <a:t>host</a:t>
            </a:r>
            <a:r>
              <a:rPr lang="it-IT" sz="1200" dirty="0"/>
              <a:t> </a:t>
            </a:r>
            <a:r>
              <a:rPr lang="it-IT" sz="1200" dirty="0" err="1"/>
              <a:t>protein</a:t>
            </a:r>
            <a:r>
              <a:rPr lang="it-IT" sz="1200" dirty="0"/>
              <a:t> </a:t>
            </a:r>
            <a:r>
              <a:rPr lang="it-IT" sz="1200" dirty="0" err="1"/>
              <a:t>interactions</a:t>
            </a:r>
            <a:r>
              <a:rPr lang="it-IT" sz="1200" dirty="0"/>
              <a:t>. </a:t>
            </a:r>
            <a:r>
              <a:rPr lang="it-IT" sz="1200" dirty="0" err="1"/>
              <a:t>Nucleic</a:t>
            </a:r>
            <a:r>
              <a:rPr lang="it-IT" sz="1200" dirty="0"/>
              <a:t> </a:t>
            </a:r>
            <a:r>
              <a:rPr lang="it-IT" sz="1200" dirty="0" err="1"/>
              <a:t>Acids</a:t>
            </a:r>
            <a:r>
              <a:rPr lang="it-IT" sz="1200" dirty="0"/>
              <a:t> Res 43:D588–92. </a:t>
            </a:r>
            <a:r>
              <a:rPr lang="it-IT" sz="1200" dirty="0" err="1"/>
              <a:t>doi</a:t>
            </a:r>
            <a:r>
              <a:rPr lang="it-IT" sz="1200" dirty="0"/>
              <a:t>: 10.1093/</a:t>
            </a:r>
            <a:r>
              <a:rPr lang="it-IT" sz="1200" dirty="0" err="1"/>
              <a:t>nar</a:t>
            </a:r>
            <a:r>
              <a:rPr lang="it-IT" sz="1200" dirty="0"/>
              <a:t>/</a:t>
            </a:r>
            <a:r>
              <a:rPr lang="it-IT" sz="1200" dirty="0" smtClean="0"/>
              <a:t>gku830</a:t>
            </a:r>
          </a:p>
          <a:p>
            <a:pPr marL="171450" indent="-171450">
              <a:buFont typeface="Arial"/>
              <a:buChar char="•"/>
            </a:pPr>
            <a:r>
              <a:rPr lang="it-IT" sz="1200" dirty="0"/>
              <a:t>Mayer G, Jones AR, </a:t>
            </a:r>
            <a:r>
              <a:rPr lang="it-IT" sz="1200" dirty="0" err="1"/>
              <a:t>Binz</a:t>
            </a:r>
            <a:r>
              <a:rPr lang="it-IT" sz="1200" dirty="0"/>
              <a:t> PA, </a:t>
            </a:r>
            <a:r>
              <a:rPr lang="it-IT" sz="1200" dirty="0" err="1"/>
              <a:t>Deutsch</a:t>
            </a:r>
            <a:r>
              <a:rPr lang="it-IT" sz="1200" dirty="0"/>
              <a:t> EW, </a:t>
            </a:r>
            <a:r>
              <a:rPr lang="it-IT" sz="1200" dirty="0" err="1"/>
              <a:t>Orchard</a:t>
            </a:r>
            <a:r>
              <a:rPr lang="it-IT" sz="1200" dirty="0"/>
              <a:t> </a:t>
            </a:r>
            <a:r>
              <a:rPr lang="it-IT" sz="1200" dirty="0" err="1"/>
              <a:t>S</a:t>
            </a:r>
            <a:r>
              <a:rPr lang="it-IT" sz="1200" dirty="0"/>
              <a:t>, Montecchi-Palazzi L, </a:t>
            </a:r>
            <a:r>
              <a:rPr lang="it-IT" sz="1200" dirty="0" err="1"/>
              <a:t>Vizcaíno</a:t>
            </a:r>
            <a:r>
              <a:rPr lang="it-IT" sz="1200" dirty="0"/>
              <a:t> JA, </a:t>
            </a:r>
            <a:r>
              <a:rPr lang="it-IT" sz="1200" dirty="0" err="1"/>
              <a:t>Hermjakob</a:t>
            </a:r>
            <a:r>
              <a:rPr lang="it-IT" sz="1200" dirty="0"/>
              <a:t> H, </a:t>
            </a:r>
            <a:r>
              <a:rPr lang="it-IT" sz="1200" dirty="0" err="1"/>
              <a:t>Oveillero</a:t>
            </a:r>
            <a:r>
              <a:rPr lang="it-IT" sz="1200" dirty="0"/>
              <a:t> D, Julian </a:t>
            </a:r>
            <a:r>
              <a:rPr lang="it-IT" sz="1200" dirty="0" err="1"/>
              <a:t>R</a:t>
            </a:r>
            <a:r>
              <a:rPr lang="it-IT" sz="1200" dirty="0"/>
              <a:t>, </a:t>
            </a:r>
            <a:r>
              <a:rPr lang="it-IT" sz="1200" dirty="0" err="1"/>
              <a:t>Stephan</a:t>
            </a:r>
            <a:r>
              <a:rPr lang="it-IT" sz="1200" dirty="0"/>
              <a:t> C, </a:t>
            </a:r>
            <a:r>
              <a:rPr lang="it-IT" sz="1200" dirty="0" err="1"/>
              <a:t>Meyer</a:t>
            </a:r>
            <a:r>
              <a:rPr lang="it-IT" sz="1200" dirty="0"/>
              <a:t> HE, </a:t>
            </a:r>
            <a:r>
              <a:rPr lang="it-IT" sz="1200" dirty="0" err="1"/>
              <a:t>Eisenacher</a:t>
            </a:r>
            <a:r>
              <a:rPr lang="it-IT" sz="1200" dirty="0"/>
              <a:t> M., </a:t>
            </a:r>
            <a:r>
              <a:rPr lang="it-IT" sz="1200" dirty="0" err="1"/>
              <a:t>Controlled</a:t>
            </a:r>
            <a:r>
              <a:rPr lang="it-IT" sz="1200" dirty="0"/>
              <a:t> </a:t>
            </a:r>
            <a:r>
              <a:rPr lang="it-IT" sz="1200" dirty="0" err="1"/>
              <a:t>vocabularies</a:t>
            </a:r>
            <a:r>
              <a:rPr lang="it-IT" sz="1200" dirty="0"/>
              <a:t> and </a:t>
            </a:r>
            <a:r>
              <a:rPr lang="it-IT" sz="1200" dirty="0" err="1"/>
              <a:t>ontologies</a:t>
            </a:r>
            <a:r>
              <a:rPr lang="it-IT" sz="1200" dirty="0"/>
              <a:t> in </a:t>
            </a:r>
            <a:r>
              <a:rPr lang="it-IT" sz="1200" dirty="0" err="1"/>
              <a:t>proteomics</a:t>
            </a:r>
            <a:r>
              <a:rPr lang="it-IT" sz="1200" dirty="0"/>
              <a:t>: </a:t>
            </a:r>
            <a:r>
              <a:rPr lang="it-IT" sz="1200" dirty="0" err="1"/>
              <a:t>overview</a:t>
            </a:r>
            <a:r>
              <a:rPr lang="it-IT" sz="1200" dirty="0"/>
              <a:t>, </a:t>
            </a:r>
            <a:r>
              <a:rPr lang="it-IT" sz="1200" dirty="0" err="1"/>
              <a:t>principles</a:t>
            </a:r>
            <a:r>
              <a:rPr lang="it-IT" sz="1200" dirty="0"/>
              <a:t> and </a:t>
            </a:r>
            <a:r>
              <a:rPr lang="it-IT" sz="1200" dirty="0" err="1"/>
              <a:t>practice</a:t>
            </a:r>
            <a:r>
              <a:rPr lang="it-IT" sz="1200" dirty="0"/>
              <a:t>. </a:t>
            </a:r>
            <a:r>
              <a:rPr lang="it-IT" sz="1200" dirty="0" err="1"/>
              <a:t>Biochim</a:t>
            </a:r>
            <a:r>
              <a:rPr lang="it-IT" sz="1200" dirty="0"/>
              <a:t> </a:t>
            </a:r>
            <a:r>
              <a:rPr lang="it-IT" sz="1200" dirty="0" err="1"/>
              <a:t>Biophys</a:t>
            </a:r>
            <a:r>
              <a:rPr lang="it-IT" sz="1200" dirty="0"/>
              <a:t> Acta. 2014 Jan;1844(1 </a:t>
            </a:r>
            <a:r>
              <a:rPr lang="it-IT" sz="1200" dirty="0" err="1"/>
              <a:t>Pt</a:t>
            </a:r>
            <a:r>
              <a:rPr lang="it-IT" sz="1200" dirty="0"/>
              <a:t> A):98-107. </a:t>
            </a:r>
            <a:r>
              <a:rPr lang="it-IT" sz="1200" dirty="0" err="1"/>
              <a:t>doi</a:t>
            </a:r>
            <a:r>
              <a:rPr lang="it-IT" sz="1200" dirty="0"/>
              <a:t>: 10.1016/j.bbapap.2013.02.017. </a:t>
            </a:r>
            <a:r>
              <a:rPr lang="it-IT" sz="1200" dirty="0" err="1"/>
              <a:t>Epub</a:t>
            </a:r>
            <a:r>
              <a:rPr lang="it-IT" sz="1200" dirty="0"/>
              <a:t> 2013 </a:t>
            </a:r>
            <a:r>
              <a:rPr lang="it-IT" sz="1200" dirty="0" err="1"/>
              <a:t>Feb</a:t>
            </a:r>
            <a:r>
              <a:rPr lang="it-IT" sz="1200" dirty="0"/>
              <a:t> 19. </a:t>
            </a:r>
            <a:r>
              <a:rPr lang="it-IT" sz="1200" dirty="0" err="1"/>
              <a:t>Review</a:t>
            </a:r>
            <a:r>
              <a:rPr lang="it-IT" sz="1200" dirty="0"/>
              <a:t>.</a:t>
            </a:r>
          </a:p>
          <a:p>
            <a:pPr marL="171450" indent="-171450">
              <a:buFont typeface="Arial"/>
              <a:buChar char="•"/>
            </a:pPr>
            <a:r>
              <a:rPr lang="it-IT" sz="1200" dirty="0"/>
              <a:t> </a:t>
            </a:r>
            <a:r>
              <a:rPr lang="it-IT" sz="1200" dirty="0" err="1" smtClean="0"/>
              <a:t>Orchard</a:t>
            </a:r>
            <a:r>
              <a:rPr lang="it-IT" sz="1200" dirty="0" smtClean="0"/>
              <a:t> </a:t>
            </a:r>
            <a:r>
              <a:rPr lang="it-IT" sz="1200" dirty="0"/>
              <a:t>S., Data </a:t>
            </a:r>
            <a:r>
              <a:rPr lang="it-IT" sz="1200" dirty="0" err="1"/>
              <a:t>standardization</a:t>
            </a:r>
            <a:r>
              <a:rPr lang="it-IT" sz="1200" dirty="0"/>
              <a:t> and </a:t>
            </a:r>
            <a:r>
              <a:rPr lang="it-IT" sz="1200" dirty="0" err="1"/>
              <a:t>sharing</a:t>
            </a:r>
            <a:r>
              <a:rPr lang="it-IT" sz="1200" dirty="0"/>
              <a:t>-the work of the HUPO-PSI. </a:t>
            </a:r>
            <a:r>
              <a:rPr lang="it-IT" sz="1200" dirty="0" err="1"/>
              <a:t>Biochim</a:t>
            </a:r>
            <a:r>
              <a:rPr lang="it-IT" sz="1200" dirty="0"/>
              <a:t> </a:t>
            </a:r>
            <a:r>
              <a:rPr lang="it-IT" sz="1200" dirty="0" err="1"/>
              <a:t>Biophys</a:t>
            </a:r>
            <a:r>
              <a:rPr lang="it-IT" sz="1200" dirty="0"/>
              <a:t> Acta. 2014 Jan;1844(1 </a:t>
            </a:r>
            <a:r>
              <a:rPr lang="it-IT" sz="1200" dirty="0" err="1"/>
              <a:t>Pt</a:t>
            </a:r>
            <a:r>
              <a:rPr lang="it-IT" sz="1200" dirty="0"/>
              <a:t> A):82-7. </a:t>
            </a:r>
            <a:r>
              <a:rPr lang="it-IT" sz="1200" dirty="0" err="1"/>
              <a:t>doi</a:t>
            </a:r>
            <a:r>
              <a:rPr lang="it-IT" sz="1200" dirty="0"/>
              <a:t>: 10.1016/j.bbapap.2013.03.011. </a:t>
            </a:r>
            <a:r>
              <a:rPr lang="it-IT" sz="1200" dirty="0" err="1"/>
              <a:t>Epub</a:t>
            </a:r>
            <a:r>
              <a:rPr lang="it-IT" sz="1200" dirty="0"/>
              <a:t> 2013 Mar 20. </a:t>
            </a:r>
            <a:r>
              <a:rPr lang="it-IT" sz="1200" dirty="0" err="1"/>
              <a:t>Review</a:t>
            </a:r>
            <a:r>
              <a:rPr lang="it-IT" sz="1200" dirty="0"/>
              <a:t>.</a:t>
            </a:r>
          </a:p>
          <a:p>
            <a:pPr marL="285750" indent="-285750">
              <a:buFont typeface="Arial"/>
              <a:buChar char="•"/>
            </a:pPr>
            <a:endParaRPr lang="it-IT" sz="1200" dirty="0"/>
          </a:p>
          <a:p>
            <a:endParaRPr lang="en-GB" dirty="0" smtClean="0"/>
          </a:p>
          <a:p>
            <a:pPr marL="285750" indent="-285750">
              <a:buFont typeface="Arial"/>
              <a:buChar char="•"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4697151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2"/>
          <p:cNvSpPr/>
          <p:nvPr/>
        </p:nvSpPr>
        <p:spPr>
          <a:xfrm>
            <a:off x="2428274" y="181039"/>
            <a:ext cx="461056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Bef>
                <a:spcPct val="0"/>
              </a:spcBef>
            </a:pPr>
            <a:r>
              <a:rPr lang="it-IT" sz="2800" b="1" dirty="0">
                <a:solidFill>
                  <a:schemeClr val="accent2">
                    <a:lumMod val="75000"/>
                  </a:schemeClr>
                </a:solidFill>
                <a:ea typeface="+mj-ea"/>
                <a:cs typeface="+mj-cs"/>
              </a:rPr>
              <a:t>The IntAct database</a:t>
            </a:r>
          </a:p>
        </p:txBody>
      </p:sp>
      <p:sp>
        <p:nvSpPr>
          <p:cNvPr id="6" name="CasellaDiTesto 5"/>
          <p:cNvSpPr txBox="1"/>
          <p:nvPr/>
        </p:nvSpPr>
        <p:spPr>
          <a:xfrm>
            <a:off x="2401164" y="669606"/>
            <a:ext cx="4802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/>
              <a:t>IntAct Home Page (</a:t>
            </a:r>
            <a:r>
              <a:rPr lang="pl-PL" dirty="0"/>
              <a:t>http://</a:t>
            </a:r>
            <a:r>
              <a:rPr lang="pl-PL" dirty="0" err="1"/>
              <a:t>www.ebi.ac.uk</a:t>
            </a:r>
            <a:r>
              <a:rPr lang="pl-PL" dirty="0"/>
              <a:t>/</a:t>
            </a:r>
            <a:r>
              <a:rPr lang="pl-PL" dirty="0" err="1"/>
              <a:t>intact</a:t>
            </a:r>
            <a:r>
              <a:rPr lang="pl-PL" dirty="0" smtClean="0"/>
              <a:t>/)</a:t>
            </a:r>
            <a:endParaRPr lang="it-IT" dirty="0"/>
          </a:p>
        </p:txBody>
      </p:sp>
      <p:pic>
        <p:nvPicPr>
          <p:cNvPr id="2" name="Immagine 1" descr="Schermata 2015-12-12 alle 17.52.06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5" b="2390"/>
          <a:stretch/>
        </p:blipFill>
        <p:spPr>
          <a:xfrm>
            <a:off x="124249" y="1248346"/>
            <a:ext cx="8853769" cy="5204990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9" name="Ovale 8"/>
          <p:cNvSpPr/>
          <p:nvPr/>
        </p:nvSpPr>
        <p:spPr>
          <a:xfrm>
            <a:off x="770050" y="3231961"/>
            <a:ext cx="802103" cy="278510"/>
          </a:xfrm>
          <a:prstGeom prst="ellipse">
            <a:avLst/>
          </a:prstGeom>
          <a:solidFill>
            <a:srgbClr val="C0504D">
              <a:alpha val="0"/>
            </a:srgb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/>
          <p:cNvSpPr txBox="1"/>
          <p:nvPr/>
        </p:nvSpPr>
        <p:spPr>
          <a:xfrm>
            <a:off x="770050" y="3184411"/>
            <a:ext cx="866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 smtClean="0"/>
              <a:t>Creb1</a:t>
            </a:r>
            <a:endParaRPr lang="it-IT" b="1" dirty="0"/>
          </a:p>
        </p:txBody>
      </p:sp>
    </p:spTree>
    <p:extLst>
      <p:ext uri="{BB962C8B-B14F-4D97-AF65-F5344CB8AC3E}">
        <p14:creationId xmlns:p14="http://schemas.microsoft.com/office/powerpoint/2010/main" val="8758675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8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/>
          <p:cNvSpPr txBox="1"/>
          <p:nvPr/>
        </p:nvSpPr>
        <p:spPr>
          <a:xfrm>
            <a:off x="164353" y="91983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b="1" dirty="0"/>
          </a:p>
        </p:txBody>
      </p:sp>
      <p:sp>
        <p:nvSpPr>
          <p:cNvPr id="12" name="Rettangolo 11"/>
          <p:cNvSpPr/>
          <p:nvPr/>
        </p:nvSpPr>
        <p:spPr>
          <a:xfrm>
            <a:off x="1221099" y="312719"/>
            <a:ext cx="6805594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Bef>
                <a:spcPct val="0"/>
              </a:spcBef>
            </a:pPr>
            <a:r>
              <a:rPr lang="it-IT" sz="3200" b="1" dirty="0" smtClean="0">
                <a:solidFill>
                  <a:schemeClr val="accent2">
                    <a:lumMod val="75000"/>
                  </a:schemeClr>
                </a:solidFill>
                <a:ea typeface="+mj-ea"/>
                <a:cs typeface="+mj-cs"/>
              </a:rPr>
              <a:t>The </a:t>
            </a:r>
            <a:r>
              <a:rPr lang="it-IT" sz="3200" b="1" dirty="0" err="1" smtClean="0">
                <a:solidFill>
                  <a:schemeClr val="accent2">
                    <a:lumMod val="75000"/>
                  </a:schemeClr>
                </a:solidFill>
                <a:ea typeface="+mj-ea"/>
                <a:cs typeface="+mj-cs"/>
              </a:rPr>
              <a:t>IntAct</a:t>
            </a:r>
            <a:r>
              <a:rPr lang="it-IT" sz="3200" b="1" dirty="0" smtClean="0">
                <a:solidFill>
                  <a:schemeClr val="accent2">
                    <a:lumMod val="75000"/>
                  </a:schemeClr>
                </a:solidFill>
                <a:ea typeface="+mj-ea"/>
                <a:cs typeface="+mj-cs"/>
              </a:rPr>
              <a:t> database: the </a:t>
            </a:r>
            <a:r>
              <a:rPr lang="it-IT" sz="3200" b="1" dirty="0" err="1" smtClean="0">
                <a:solidFill>
                  <a:schemeClr val="accent2">
                    <a:lumMod val="75000"/>
                  </a:schemeClr>
                </a:solidFill>
                <a:ea typeface="+mj-ea"/>
                <a:cs typeface="+mj-cs"/>
              </a:rPr>
              <a:t>result</a:t>
            </a:r>
            <a:r>
              <a:rPr lang="it-IT" sz="3200" b="1" dirty="0" smtClean="0">
                <a:solidFill>
                  <a:schemeClr val="accent2">
                    <a:lumMod val="75000"/>
                  </a:schemeClr>
                </a:solidFill>
                <a:ea typeface="+mj-ea"/>
                <a:cs typeface="+mj-cs"/>
              </a:rPr>
              <a:t> page</a:t>
            </a:r>
            <a:endParaRPr lang="it-IT" sz="3200" b="1" dirty="0">
              <a:solidFill>
                <a:schemeClr val="accent2">
                  <a:lumMod val="75000"/>
                </a:schemeClr>
              </a:solidFill>
              <a:ea typeface="+mj-ea"/>
              <a:cs typeface="+mj-cs"/>
            </a:endParaRPr>
          </a:p>
        </p:txBody>
      </p:sp>
      <p:pic>
        <p:nvPicPr>
          <p:cNvPr id="4" name="Immagine 3" descr="Schermata 2015-12-12 alle 17.59.0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2693" y="1152181"/>
            <a:ext cx="5659324" cy="5357371"/>
          </a:xfrm>
          <a:prstGeom prst="rect">
            <a:avLst/>
          </a:prstGeom>
          <a:ln>
            <a:solidFill>
              <a:srgbClr val="000000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Ovale 6"/>
          <p:cNvSpPr/>
          <p:nvPr/>
        </p:nvSpPr>
        <p:spPr>
          <a:xfrm>
            <a:off x="3360094" y="3795424"/>
            <a:ext cx="612589" cy="187903"/>
          </a:xfrm>
          <a:prstGeom prst="ellipse">
            <a:avLst/>
          </a:prstGeom>
          <a:solidFill>
            <a:srgbClr val="C0504D">
              <a:alpha val="0"/>
            </a:srgb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659785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2"/>
          <p:cNvSpPr/>
          <p:nvPr/>
        </p:nvSpPr>
        <p:spPr>
          <a:xfrm>
            <a:off x="1074560" y="231319"/>
            <a:ext cx="7105318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Bef>
                <a:spcPct val="0"/>
              </a:spcBef>
            </a:pPr>
            <a:r>
              <a:rPr lang="it-IT" sz="3200" b="1" dirty="0">
                <a:solidFill>
                  <a:schemeClr val="accent2">
                    <a:lumMod val="75000"/>
                  </a:schemeClr>
                </a:solidFill>
                <a:ea typeface="+mj-ea"/>
                <a:cs typeface="+mj-cs"/>
              </a:rPr>
              <a:t>The </a:t>
            </a:r>
            <a:r>
              <a:rPr lang="it-IT" sz="3200" b="1" dirty="0" err="1">
                <a:solidFill>
                  <a:schemeClr val="accent2">
                    <a:lumMod val="75000"/>
                  </a:schemeClr>
                </a:solidFill>
                <a:ea typeface="+mj-ea"/>
                <a:cs typeface="+mj-cs"/>
              </a:rPr>
              <a:t>IntAct</a:t>
            </a:r>
            <a:r>
              <a:rPr lang="it-IT" sz="3200" b="1" dirty="0">
                <a:solidFill>
                  <a:schemeClr val="accent2">
                    <a:lumMod val="75000"/>
                  </a:schemeClr>
                </a:solidFill>
                <a:ea typeface="+mj-ea"/>
                <a:cs typeface="+mj-cs"/>
              </a:rPr>
              <a:t> </a:t>
            </a:r>
            <a:r>
              <a:rPr lang="it-IT" sz="3200" b="1" dirty="0" smtClean="0">
                <a:solidFill>
                  <a:schemeClr val="accent2">
                    <a:lumMod val="75000"/>
                  </a:schemeClr>
                </a:solidFill>
                <a:ea typeface="+mj-ea"/>
                <a:cs typeface="+mj-cs"/>
              </a:rPr>
              <a:t>database: </a:t>
            </a:r>
            <a:r>
              <a:rPr lang="it-IT" sz="3200" b="1" dirty="0" err="1">
                <a:solidFill>
                  <a:schemeClr val="accent2">
                    <a:lumMod val="75000"/>
                  </a:schemeClr>
                </a:solidFill>
                <a:ea typeface="+mj-ea"/>
                <a:cs typeface="+mj-cs"/>
              </a:rPr>
              <a:t>i</a:t>
            </a:r>
            <a:r>
              <a:rPr lang="it-IT" sz="3200" b="1" dirty="0" err="1" smtClean="0">
                <a:solidFill>
                  <a:schemeClr val="accent2">
                    <a:lumMod val="75000"/>
                  </a:schemeClr>
                </a:solidFill>
                <a:ea typeface="+mj-ea"/>
                <a:cs typeface="+mj-cs"/>
              </a:rPr>
              <a:t>nteraction</a:t>
            </a:r>
            <a:r>
              <a:rPr lang="it-IT" sz="3200" b="1" dirty="0" smtClean="0">
                <a:solidFill>
                  <a:schemeClr val="accent2">
                    <a:lumMod val="75000"/>
                  </a:schemeClr>
                </a:solidFill>
                <a:ea typeface="+mj-ea"/>
                <a:cs typeface="+mj-cs"/>
              </a:rPr>
              <a:t> </a:t>
            </a:r>
            <a:r>
              <a:rPr lang="it-IT" sz="3200" b="1" dirty="0" err="1" smtClean="0">
                <a:solidFill>
                  <a:schemeClr val="accent2">
                    <a:lumMod val="75000"/>
                  </a:schemeClr>
                </a:solidFill>
                <a:ea typeface="+mj-ea"/>
                <a:cs typeface="+mj-cs"/>
              </a:rPr>
              <a:t>details</a:t>
            </a:r>
            <a:endParaRPr lang="it-IT" sz="3200" b="1" dirty="0">
              <a:solidFill>
                <a:schemeClr val="accent2">
                  <a:lumMod val="75000"/>
                </a:schemeClr>
              </a:solidFill>
              <a:ea typeface="+mj-ea"/>
              <a:cs typeface="+mj-cs"/>
            </a:endParaRPr>
          </a:p>
        </p:txBody>
      </p:sp>
      <p:pic>
        <p:nvPicPr>
          <p:cNvPr id="2" name="Immagine 1" descr="Schermata 2015-12-12 alle 18.09.59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4"/>
          <a:stretch/>
        </p:blipFill>
        <p:spPr>
          <a:xfrm>
            <a:off x="505517" y="1063949"/>
            <a:ext cx="8182286" cy="531202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453940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e 11"/>
          <p:cNvSpPr/>
          <p:nvPr/>
        </p:nvSpPr>
        <p:spPr>
          <a:xfrm>
            <a:off x="7605059" y="3780118"/>
            <a:ext cx="478117" cy="254000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ln>
                <a:solidFill>
                  <a:srgbClr val="000000"/>
                </a:solidFill>
              </a:ln>
              <a:solidFill>
                <a:srgbClr val="953735"/>
              </a:solidFill>
            </a:endParaRPr>
          </a:p>
        </p:txBody>
      </p:sp>
      <p:sp>
        <p:nvSpPr>
          <p:cNvPr id="13" name="Rettangolo 12"/>
          <p:cNvSpPr/>
          <p:nvPr/>
        </p:nvSpPr>
        <p:spPr>
          <a:xfrm>
            <a:off x="895477" y="212126"/>
            <a:ext cx="7635942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Bef>
                <a:spcPct val="0"/>
              </a:spcBef>
            </a:pPr>
            <a:r>
              <a:rPr lang="it-IT" sz="3200" b="1" dirty="0">
                <a:solidFill>
                  <a:schemeClr val="accent2">
                    <a:lumMod val="75000"/>
                  </a:schemeClr>
                </a:solidFill>
                <a:ea typeface="+mj-ea"/>
                <a:cs typeface="+mj-cs"/>
              </a:rPr>
              <a:t>The </a:t>
            </a:r>
            <a:r>
              <a:rPr lang="it-IT" sz="3200" b="1" dirty="0" err="1">
                <a:solidFill>
                  <a:schemeClr val="accent2">
                    <a:lumMod val="75000"/>
                  </a:schemeClr>
                </a:solidFill>
                <a:ea typeface="+mj-ea"/>
                <a:cs typeface="+mj-cs"/>
              </a:rPr>
              <a:t>IntAct</a:t>
            </a:r>
            <a:r>
              <a:rPr lang="it-IT" sz="3200" b="1" dirty="0">
                <a:solidFill>
                  <a:schemeClr val="accent2">
                    <a:lumMod val="75000"/>
                  </a:schemeClr>
                </a:solidFill>
                <a:ea typeface="+mj-ea"/>
                <a:cs typeface="+mj-cs"/>
              </a:rPr>
              <a:t> </a:t>
            </a:r>
            <a:r>
              <a:rPr lang="it-IT" sz="3200" b="1" dirty="0" smtClean="0">
                <a:solidFill>
                  <a:schemeClr val="accent2">
                    <a:lumMod val="75000"/>
                  </a:schemeClr>
                </a:solidFill>
                <a:ea typeface="+mj-ea"/>
                <a:cs typeface="+mj-cs"/>
              </a:rPr>
              <a:t>database: </a:t>
            </a:r>
            <a:r>
              <a:rPr lang="it-IT" sz="3200" b="1" dirty="0" err="1">
                <a:solidFill>
                  <a:schemeClr val="accent2">
                    <a:lumMod val="75000"/>
                  </a:schemeClr>
                </a:solidFill>
                <a:ea typeface="+mj-ea"/>
                <a:cs typeface="+mj-cs"/>
              </a:rPr>
              <a:t>i</a:t>
            </a:r>
            <a:r>
              <a:rPr lang="it-IT" sz="3200" b="1" dirty="0" err="1" smtClean="0">
                <a:solidFill>
                  <a:schemeClr val="accent2">
                    <a:lumMod val="75000"/>
                  </a:schemeClr>
                </a:solidFill>
                <a:ea typeface="+mj-ea"/>
                <a:cs typeface="+mj-cs"/>
              </a:rPr>
              <a:t>nteraction</a:t>
            </a:r>
            <a:r>
              <a:rPr lang="it-IT" sz="3200" b="1" dirty="0" smtClean="0">
                <a:solidFill>
                  <a:schemeClr val="accent2">
                    <a:lumMod val="75000"/>
                  </a:schemeClr>
                </a:solidFill>
                <a:ea typeface="+mj-ea"/>
                <a:cs typeface="+mj-cs"/>
              </a:rPr>
              <a:t> </a:t>
            </a:r>
            <a:r>
              <a:rPr lang="it-IT" sz="3200" b="1" dirty="0" err="1" smtClean="0">
                <a:solidFill>
                  <a:schemeClr val="accent2">
                    <a:lumMod val="75000"/>
                  </a:schemeClr>
                </a:solidFill>
                <a:ea typeface="+mj-ea"/>
                <a:cs typeface="+mj-cs"/>
              </a:rPr>
              <a:t>details</a:t>
            </a:r>
            <a:endParaRPr lang="it-IT" sz="3200" b="1" dirty="0">
              <a:solidFill>
                <a:schemeClr val="accent2">
                  <a:lumMod val="75000"/>
                </a:schemeClr>
              </a:solidFill>
              <a:ea typeface="+mj-ea"/>
              <a:cs typeface="+mj-cs"/>
            </a:endParaRPr>
          </a:p>
        </p:txBody>
      </p:sp>
      <p:pic>
        <p:nvPicPr>
          <p:cNvPr id="2" name="Immagine 1" descr="Schermata 2015-12-12 alle 18.12.4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488" y="1002303"/>
            <a:ext cx="7911346" cy="5424067"/>
          </a:xfrm>
          <a:prstGeom prst="rect">
            <a:avLst/>
          </a:prstGeom>
        </p:spPr>
      </p:pic>
      <p:sp>
        <p:nvSpPr>
          <p:cNvPr id="14" name="Ovale 13"/>
          <p:cNvSpPr/>
          <p:nvPr/>
        </p:nvSpPr>
        <p:spPr>
          <a:xfrm>
            <a:off x="7834025" y="3767788"/>
            <a:ext cx="261481" cy="165159"/>
          </a:xfrm>
          <a:prstGeom prst="ellipse">
            <a:avLst/>
          </a:prstGeom>
          <a:solidFill>
            <a:srgbClr val="C0504D">
              <a:alpha val="0"/>
            </a:srgb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" name="Immagine 3" descr="Schermata 2015-12-12 alle 18.14.4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7931" y="2408435"/>
            <a:ext cx="5235491" cy="2718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8177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14" grpId="1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2"/>
          <p:cNvSpPr/>
          <p:nvPr/>
        </p:nvSpPr>
        <p:spPr>
          <a:xfrm>
            <a:off x="634973" y="309806"/>
            <a:ext cx="8509028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Bef>
                <a:spcPct val="0"/>
              </a:spcBef>
            </a:pPr>
            <a:r>
              <a:rPr lang="it-IT" sz="3200" b="1" dirty="0" smtClean="0">
                <a:solidFill>
                  <a:srgbClr val="953735"/>
                </a:solidFill>
                <a:ea typeface="+mj-ea"/>
                <a:cs typeface="+mj-cs"/>
              </a:rPr>
              <a:t>The </a:t>
            </a:r>
            <a:r>
              <a:rPr lang="it-IT" sz="3200" b="1" dirty="0" err="1" smtClean="0">
                <a:solidFill>
                  <a:srgbClr val="953735"/>
                </a:solidFill>
                <a:ea typeface="+mj-ea"/>
                <a:cs typeface="+mj-cs"/>
              </a:rPr>
              <a:t>IntAct</a:t>
            </a:r>
            <a:r>
              <a:rPr lang="it-IT" sz="3200" b="1" dirty="0" smtClean="0">
                <a:solidFill>
                  <a:srgbClr val="953735"/>
                </a:solidFill>
                <a:ea typeface="+mj-ea"/>
                <a:cs typeface="+mj-cs"/>
              </a:rPr>
              <a:t> database: </a:t>
            </a:r>
            <a:r>
              <a:rPr lang="en-US" sz="3200" b="1" dirty="0">
                <a:solidFill>
                  <a:srgbClr val="953735"/>
                </a:solidFill>
              </a:rPr>
              <a:t>n</a:t>
            </a:r>
            <a:r>
              <a:rPr lang="en-US" sz="3200" b="1" dirty="0" smtClean="0">
                <a:solidFill>
                  <a:srgbClr val="953735"/>
                </a:solidFill>
              </a:rPr>
              <a:t>etwork </a:t>
            </a:r>
            <a:r>
              <a:rPr lang="en-US" sz="3200" b="1" dirty="0" err="1">
                <a:solidFill>
                  <a:srgbClr val="953735"/>
                </a:solidFill>
              </a:rPr>
              <a:t>visualisation</a:t>
            </a:r>
            <a:r>
              <a:rPr lang="en-US" sz="3200" b="1" dirty="0">
                <a:solidFill>
                  <a:srgbClr val="953735"/>
                </a:solidFill>
              </a:rPr>
              <a:t> </a:t>
            </a:r>
            <a:endParaRPr lang="it-IT" sz="3200" b="1" dirty="0">
              <a:solidFill>
                <a:srgbClr val="953735"/>
              </a:solidFill>
              <a:ea typeface="+mj-ea"/>
              <a:cs typeface="+mj-cs"/>
            </a:endParaRPr>
          </a:p>
        </p:txBody>
      </p:sp>
      <p:sp>
        <p:nvSpPr>
          <p:cNvPr id="2" name="Rettangolo 1"/>
          <p:cNvSpPr/>
          <p:nvPr/>
        </p:nvSpPr>
        <p:spPr>
          <a:xfrm>
            <a:off x="1433292" y="1206090"/>
            <a:ext cx="66504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Network </a:t>
            </a:r>
            <a:r>
              <a:rPr lang="en-US" b="1" dirty="0" err="1" smtClean="0"/>
              <a:t>visualisation</a:t>
            </a:r>
            <a:r>
              <a:rPr lang="en-US" b="1" dirty="0" smtClean="0"/>
              <a:t> of the interactions present in a specific paper </a:t>
            </a:r>
            <a:endParaRPr lang="it-IT" b="1" dirty="0"/>
          </a:p>
        </p:txBody>
      </p:sp>
      <p:pic>
        <p:nvPicPr>
          <p:cNvPr id="4" name="Immagine 3" descr="Senza titolo.tif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31" t="15411" r="22222" b="23442"/>
          <a:stretch/>
        </p:blipFill>
        <p:spPr>
          <a:xfrm>
            <a:off x="911434" y="1639756"/>
            <a:ext cx="7448698" cy="414254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566894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2"/>
          <p:cNvSpPr/>
          <p:nvPr/>
        </p:nvSpPr>
        <p:spPr>
          <a:xfrm>
            <a:off x="2460833" y="248251"/>
            <a:ext cx="461056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Bef>
                <a:spcPct val="0"/>
              </a:spcBef>
            </a:pPr>
            <a:r>
              <a:rPr lang="it-IT" sz="3200" b="1" dirty="0">
                <a:solidFill>
                  <a:schemeClr val="accent2">
                    <a:lumMod val="75000"/>
                  </a:schemeClr>
                </a:solidFill>
                <a:ea typeface="+mj-ea"/>
                <a:cs typeface="+mj-cs"/>
              </a:rPr>
              <a:t>The IntAct database</a:t>
            </a:r>
          </a:p>
        </p:txBody>
      </p:sp>
      <p:sp>
        <p:nvSpPr>
          <p:cNvPr id="2" name="Rettangolo 1"/>
          <p:cNvSpPr/>
          <p:nvPr/>
        </p:nvSpPr>
        <p:spPr>
          <a:xfrm>
            <a:off x="912288" y="1049226"/>
            <a:ext cx="74815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Network </a:t>
            </a:r>
            <a:r>
              <a:rPr lang="en-US" b="1" dirty="0" err="1"/>
              <a:t>visualisation</a:t>
            </a:r>
            <a:r>
              <a:rPr lang="en-US" b="1" dirty="0"/>
              <a:t> of </a:t>
            </a:r>
            <a:r>
              <a:rPr lang="en-US" b="1" dirty="0" smtClean="0"/>
              <a:t>all the “</a:t>
            </a:r>
            <a:r>
              <a:rPr lang="en-US" b="1" u="sng" dirty="0" smtClean="0"/>
              <a:t>Creb1”</a:t>
            </a:r>
            <a:r>
              <a:rPr lang="en-US" b="1" dirty="0" smtClean="0"/>
              <a:t> </a:t>
            </a:r>
            <a:r>
              <a:rPr lang="en-US" b="1" dirty="0"/>
              <a:t>interactions present in </a:t>
            </a:r>
            <a:r>
              <a:rPr lang="en-US" b="1" dirty="0" smtClean="0"/>
              <a:t>the database</a:t>
            </a:r>
            <a:endParaRPr lang="it-IT" b="1" dirty="0"/>
          </a:p>
        </p:txBody>
      </p:sp>
      <p:pic>
        <p:nvPicPr>
          <p:cNvPr id="5" name="Immagine 4" descr="Schermata 2015-12-12 alle 18.17.1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466" y="1635926"/>
            <a:ext cx="6998635" cy="4908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88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3082308" y="102480"/>
            <a:ext cx="2864887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200" b="1" dirty="0" err="1">
                <a:solidFill>
                  <a:srgbClr val="953735"/>
                </a:solidFill>
              </a:rPr>
              <a:t>MintAct</a:t>
            </a:r>
            <a:r>
              <a:rPr lang="it-IT" sz="3200" b="1" dirty="0">
                <a:solidFill>
                  <a:srgbClr val="953735"/>
                </a:solidFill>
              </a:rPr>
              <a:t> Project</a:t>
            </a:r>
            <a:endParaRPr lang="it-IT" sz="3200" dirty="0"/>
          </a:p>
        </p:txBody>
      </p:sp>
      <p:pic>
        <p:nvPicPr>
          <p:cNvPr id="4" name="Immagine 3" descr="FIGURE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6734" y="4008870"/>
            <a:ext cx="5895636" cy="2816570"/>
          </a:xfrm>
          <a:prstGeom prst="rect">
            <a:avLst/>
          </a:prstGeom>
        </p:spPr>
      </p:pic>
      <p:sp>
        <p:nvSpPr>
          <p:cNvPr id="5" name="Rettangolo 4"/>
          <p:cNvSpPr/>
          <p:nvPr/>
        </p:nvSpPr>
        <p:spPr>
          <a:xfrm>
            <a:off x="293063" y="762128"/>
            <a:ext cx="8612087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GB" sz="2000" dirty="0" smtClean="0"/>
              <a:t>MINT and </a:t>
            </a:r>
            <a:r>
              <a:rPr lang="en-GB" sz="2000" dirty="0" err="1" smtClean="0"/>
              <a:t>IntAct</a:t>
            </a:r>
            <a:r>
              <a:rPr lang="en-GB" sz="2000" dirty="0" smtClean="0"/>
              <a:t> databases were two </a:t>
            </a:r>
            <a:r>
              <a:rPr lang="en-GB" sz="2000" dirty="0"/>
              <a:t>of the largest </a:t>
            </a:r>
            <a:r>
              <a:rPr lang="en-GB" sz="2000" dirty="0" smtClean="0"/>
              <a:t>databases (number </a:t>
            </a:r>
            <a:r>
              <a:rPr lang="en-GB" sz="2000" dirty="0"/>
              <a:t>of manuscripts curated </a:t>
            </a:r>
            <a:r>
              <a:rPr lang="en-GB" sz="2000" dirty="0" smtClean="0"/>
              <a:t>+ number </a:t>
            </a:r>
            <a:r>
              <a:rPr lang="en-GB" sz="2000" dirty="0"/>
              <a:t>of non-redundant </a:t>
            </a:r>
            <a:r>
              <a:rPr lang="en-GB" sz="2000" dirty="0" smtClean="0"/>
              <a:t>interactions). </a:t>
            </a:r>
          </a:p>
          <a:p>
            <a:pPr marL="285750" indent="-285750">
              <a:buFont typeface="Arial"/>
              <a:buChar char="•"/>
            </a:pPr>
            <a:r>
              <a:rPr lang="en-GB" sz="2000" dirty="0" smtClean="0"/>
              <a:t>Both adopted </a:t>
            </a:r>
            <a:r>
              <a:rPr lang="en-GB" sz="2000" dirty="0"/>
              <a:t>the highest possible data quality standards. </a:t>
            </a:r>
            <a:endParaRPr lang="en-GB" sz="2000" dirty="0" smtClean="0"/>
          </a:p>
          <a:p>
            <a:pPr marL="285750" indent="-285750">
              <a:buFont typeface="Arial"/>
              <a:buChar char="•"/>
            </a:pPr>
            <a:r>
              <a:rPr lang="en-GB" sz="2000" dirty="0" smtClean="0"/>
              <a:t>Both were </a:t>
            </a:r>
            <a:r>
              <a:rPr lang="en-GB" sz="2000" dirty="0"/>
              <a:t>founder members of the </a:t>
            </a:r>
            <a:r>
              <a:rPr lang="en-GB" sz="2000" dirty="0" err="1"/>
              <a:t>IMEx</a:t>
            </a:r>
            <a:r>
              <a:rPr lang="en-GB" sz="2000" dirty="0"/>
              <a:t> Consortium. </a:t>
            </a:r>
            <a:endParaRPr lang="en-GB" sz="2000" dirty="0" smtClean="0"/>
          </a:p>
          <a:p>
            <a:endParaRPr lang="en-GB" sz="2000" dirty="0"/>
          </a:p>
          <a:p>
            <a:r>
              <a:rPr lang="en-GB" sz="2000" dirty="0" err="1" smtClean="0"/>
              <a:t>IntAct</a:t>
            </a:r>
            <a:r>
              <a:rPr lang="en-GB" sz="2000" dirty="0" smtClean="0"/>
              <a:t> </a:t>
            </a:r>
            <a:r>
              <a:rPr lang="en-GB" sz="2000" dirty="0"/>
              <a:t>and MINT joined </a:t>
            </a:r>
            <a:r>
              <a:rPr lang="en-GB" sz="2000" dirty="0" smtClean="0"/>
              <a:t>their forces </a:t>
            </a:r>
            <a:r>
              <a:rPr lang="en-GB" sz="2000" dirty="0"/>
              <a:t>to create a single resource to improve </a:t>
            </a:r>
            <a:r>
              <a:rPr lang="en-GB" sz="2000" dirty="0" err="1"/>
              <a:t>curation</a:t>
            </a:r>
            <a:r>
              <a:rPr lang="en-GB" sz="2000" dirty="0"/>
              <a:t> and software development efforts. </a:t>
            </a:r>
            <a:endParaRPr lang="it-IT" sz="2000" dirty="0"/>
          </a:p>
          <a:p>
            <a:pPr marL="285750" indent="-285750">
              <a:buFont typeface="Arial"/>
              <a:buChar char="•"/>
            </a:pPr>
            <a:endParaRPr lang="en-GB" sz="2000" dirty="0" smtClean="0"/>
          </a:p>
          <a:p>
            <a:r>
              <a:rPr lang="en-GB" sz="2000" dirty="0" smtClean="0"/>
              <a:t>Data maintenance</a:t>
            </a:r>
            <a:r>
              <a:rPr lang="en-GB" sz="2000" dirty="0"/>
              <a:t>, and the PSICQUIC and </a:t>
            </a:r>
            <a:r>
              <a:rPr lang="en-GB" sz="2000" dirty="0" err="1"/>
              <a:t>IMEx</a:t>
            </a:r>
            <a:r>
              <a:rPr lang="en-GB" sz="2000" dirty="0"/>
              <a:t> web services are the responsibility of the </a:t>
            </a:r>
            <a:r>
              <a:rPr lang="en-GB" sz="2000" dirty="0" err="1"/>
              <a:t>IntAct</a:t>
            </a:r>
            <a:r>
              <a:rPr lang="en-GB" sz="2000" dirty="0"/>
              <a:t> team, while the </a:t>
            </a:r>
            <a:r>
              <a:rPr lang="en-GB" sz="2000" dirty="0" err="1"/>
              <a:t>curation</a:t>
            </a:r>
            <a:r>
              <a:rPr lang="en-GB" sz="2000" dirty="0"/>
              <a:t> effort is undertaken by both </a:t>
            </a:r>
            <a:r>
              <a:rPr lang="en-GB" sz="2000" dirty="0" err="1"/>
              <a:t>IntAct</a:t>
            </a:r>
            <a:r>
              <a:rPr lang="en-GB" sz="2000" dirty="0"/>
              <a:t> and MINT curators.</a:t>
            </a:r>
            <a:r>
              <a:rPr lang="it-IT" sz="2000" dirty="0"/>
              <a:t> </a:t>
            </a:r>
            <a:endParaRPr lang="it-IT" sz="2000" dirty="0" smtClean="0"/>
          </a:p>
          <a:p>
            <a:endParaRPr lang="it-IT" sz="2000" dirty="0"/>
          </a:p>
        </p:txBody>
      </p:sp>
    </p:spTree>
    <p:extLst>
      <p:ext uri="{BB962C8B-B14F-4D97-AF65-F5344CB8AC3E}">
        <p14:creationId xmlns:p14="http://schemas.microsoft.com/office/powerpoint/2010/main" val="19073888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748EB64E-0344-EE46-964F-3CD8995D878F}" type="slidenum">
              <a:rPr lang="de-DE" sz="900">
                <a:solidFill>
                  <a:srgbClr val="FFFFFF"/>
                </a:solidFill>
              </a:rPr>
              <a:pPr/>
              <a:t>39</a:t>
            </a:fld>
            <a:endParaRPr lang="de-DE" sz="900">
              <a:solidFill>
                <a:srgbClr val="FFFFFF"/>
              </a:solidFill>
            </a:endParaRPr>
          </a:p>
        </p:txBody>
      </p:sp>
      <p:sp>
        <p:nvSpPr>
          <p:cNvPr id="30722" name="Text Box 2"/>
          <p:cNvSpPr txBox="1">
            <a:spLocks noChangeArrowheads="1"/>
          </p:cNvSpPr>
          <p:nvPr/>
        </p:nvSpPr>
        <p:spPr bwMode="auto">
          <a:xfrm>
            <a:off x="211658" y="815353"/>
            <a:ext cx="8834656" cy="5075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57200" indent="-457200">
              <a:defRPr sz="2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>
              <a:spcBef>
                <a:spcPts val="500"/>
              </a:spcBef>
              <a:spcAft>
                <a:spcPts val="500"/>
              </a:spcAft>
            </a:pPr>
            <a:r>
              <a:rPr lang="en-GB" sz="2000" dirty="0" smtClean="0"/>
              <a:t>Freely </a:t>
            </a:r>
            <a:r>
              <a:rPr lang="en-GB" sz="2000" dirty="0"/>
              <a:t>available open-source </a:t>
            </a:r>
            <a:r>
              <a:rPr lang="en-GB" sz="2000" dirty="0" smtClean="0"/>
              <a:t>database</a:t>
            </a:r>
            <a:r>
              <a:rPr lang="it-IT" sz="2000" dirty="0" smtClean="0"/>
              <a:t> </a:t>
            </a:r>
            <a:r>
              <a:rPr lang="en-GB" sz="2000" dirty="0" smtClean="0">
                <a:latin typeface="Arial"/>
                <a:cs typeface="Arial"/>
              </a:rPr>
              <a:t>of molecular interactions </a:t>
            </a:r>
            <a:r>
              <a:rPr lang="en-GB" sz="2000" dirty="0">
                <a:latin typeface="Arial"/>
                <a:cs typeface="Arial"/>
              </a:rPr>
              <a:t>(mainly PPIs</a:t>
            </a:r>
            <a:r>
              <a:rPr lang="en-GB" sz="2000" dirty="0" smtClean="0">
                <a:latin typeface="Arial"/>
                <a:cs typeface="Arial"/>
              </a:rPr>
              <a:t>). ~</a:t>
            </a:r>
            <a:r>
              <a:rPr lang="en-GB" sz="2000" b="1" dirty="0" smtClean="0">
                <a:latin typeface="Arial"/>
                <a:cs typeface="Arial"/>
              </a:rPr>
              <a:t>560K</a:t>
            </a:r>
            <a:r>
              <a:rPr lang="en-GB" sz="2000" dirty="0" smtClean="0">
                <a:latin typeface="Arial"/>
                <a:cs typeface="Arial"/>
              </a:rPr>
              <a:t> </a:t>
            </a:r>
            <a:r>
              <a:rPr lang="en-GB" sz="2000" dirty="0">
                <a:latin typeface="Arial"/>
                <a:cs typeface="Arial"/>
              </a:rPr>
              <a:t>binary interactions taken  </a:t>
            </a:r>
            <a:r>
              <a:rPr lang="en-GB" sz="2000" dirty="0" smtClean="0">
                <a:latin typeface="Arial"/>
                <a:cs typeface="Arial"/>
              </a:rPr>
              <a:t>from &gt;</a:t>
            </a:r>
            <a:r>
              <a:rPr lang="it-IT" sz="2000" dirty="0" smtClean="0">
                <a:latin typeface="Arial"/>
                <a:cs typeface="Arial"/>
              </a:rPr>
              <a:t>13892 </a:t>
            </a:r>
            <a:r>
              <a:rPr lang="en-GB" sz="2000" dirty="0" smtClean="0">
                <a:latin typeface="Arial"/>
                <a:cs typeface="Arial"/>
              </a:rPr>
              <a:t>publications (November 2015)</a:t>
            </a:r>
            <a:r>
              <a:rPr lang="en-GB" sz="2000" dirty="0">
                <a:solidFill>
                  <a:srgbClr val="00336C"/>
                </a:solidFill>
                <a:latin typeface="Arial"/>
                <a:cs typeface="Arial"/>
              </a:rPr>
              <a:t/>
            </a:r>
            <a:br>
              <a:rPr lang="en-GB" sz="2000" dirty="0">
                <a:solidFill>
                  <a:srgbClr val="00336C"/>
                </a:solidFill>
                <a:latin typeface="Arial"/>
                <a:cs typeface="Arial"/>
              </a:rPr>
            </a:br>
            <a:r>
              <a:rPr lang="en-GB" sz="1400" dirty="0">
                <a:solidFill>
                  <a:srgbClr val="00336C"/>
                </a:solidFill>
                <a:latin typeface="Arial"/>
                <a:cs typeface="Arial"/>
              </a:rPr>
              <a:t/>
            </a:r>
            <a:br>
              <a:rPr lang="en-GB" sz="1400" dirty="0">
                <a:solidFill>
                  <a:srgbClr val="00336C"/>
                </a:solidFill>
                <a:latin typeface="Arial"/>
                <a:cs typeface="Arial"/>
              </a:rPr>
            </a:br>
            <a:endParaRPr lang="en-GB" sz="1400" dirty="0">
              <a:solidFill>
                <a:srgbClr val="00336C"/>
              </a:solidFill>
              <a:latin typeface="Arial"/>
              <a:cs typeface="Arial"/>
            </a:endParaRPr>
          </a:p>
          <a:p>
            <a:pPr marL="0" indent="0">
              <a:spcBef>
                <a:spcPts val="500"/>
              </a:spcBef>
              <a:spcAft>
                <a:spcPts val="500"/>
              </a:spcAft>
            </a:pPr>
            <a:endParaRPr lang="en-GB" sz="1400" dirty="0" smtClean="0">
              <a:solidFill>
                <a:srgbClr val="FF0000"/>
              </a:solidFill>
              <a:latin typeface="Arial"/>
              <a:cs typeface="Arial"/>
            </a:endParaRPr>
          </a:p>
          <a:p>
            <a:pPr marL="0" indent="0">
              <a:spcBef>
                <a:spcPts val="500"/>
              </a:spcBef>
              <a:spcAft>
                <a:spcPts val="500"/>
              </a:spcAft>
            </a:pPr>
            <a:endParaRPr lang="en-GB" sz="1400" dirty="0" smtClean="0">
              <a:solidFill>
                <a:srgbClr val="FF0000"/>
              </a:solidFill>
              <a:latin typeface="Arial"/>
              <a:cs typeface="Arial"/>
            </a:endParaRPr>
          </a:p>
          <a:p>
            <a:pPr marL="0" indent="0">
              <a:spcBef>
                <a:spcPts val="500"/>
              </a:spcBef>
              <a:spcAft>
                <a:spcPts val="500"/>
              </a:spcAft>
            </a:pPr>
            <a:endParaRPr lang="en-GB" sz="1400" dirty="0" smtClean="0">
              <a:solidFill>
                <a:srgbClr val="FF0000"/>
              </a:solidFill>
              <a:latin typeface="Arial"/>
              <a:cs typeface="Arial"/>
            </a:endParaRPr>
          </a:p>
          <a:p>
            <a:pPr marL="0" indent="0">
              <a:spcBef>
                <a:spcPts val="500"/>
              </a:spcBef>
              <a:spcAft>
                <a:spcPts val="500"/>
              </a:spcAft>
            </a:pPr>
            <a:endParaRPr lang="en-GB" sz="1400" dirty="0">
              <a:solidFill>
                <a:srgbClr val="FF0000"/>
              </a:solidFill>
              <a:latin typeface="Arial"/>
              <a:cs typeface="Arial"/>
            </a:endParaRPr>
          </a:p>
          <a:p>
            <a:pPr marL="0" indent="0">
              <a:spcBef>
                <a:spcPts val="500"/>
              </a:spcBef>
              <a:spcAft>
                <a:spcPts val="500"/>
              </a:spcAft>
            </a:pPr>
            <a:endParaRPr lang="en-GB" sz="1400" dirty="0">
              <a:solidFill>
                <a:srgbClr val="FF0000"/>
              </a:solidFill>
              <a:latin typeface="Arial"/>
              <a:cs typeface="Arial"/>
            </a:endParaRPr>
          </a:p>
          <a:p>
            <a:pPr marL="0" indent="0" eaLnBrk="1" hangingPunct="1"/>
            <a:endParaRPr lang="en-GB" sz="2000" dirty="0" smtClean="0">
              <a:latin typeface="Arial"/>
              <a:cs typeface="Arial"/>
            </a:endParaRPr>
          </a:p>
          <a:p>
            <a:pPr marL="0" indent="0" eaLnBrk="1" hangingPunct="1"/>
            <a:endParaRPr lang="en-GB" sz="2000" dirty="0">
              <a:latin typeface="Arial"/>
              <a:cs typeface="Arial"/>
            </a:endParaRPr>
          </a:p>
          <a:p>
            <a:pPr marL="0" indent="0" eaLnBrk="1" hangingPunct="1"/>
            <a:endParaRPr lang="en-GB" sz="2000" dirty="0" smtClean="0">
              <a:latin typeface="Arial"/>
              <a:cs typeface="Arial"/>
            </a:endParaRPr>
          </a:p>
          <a:p>
            <a:pPr marL="0" indent="0" eaLnBrk="1" hangingPunct="1"/>
            <a:endParaRPr lang="en-GB" sz="2000" dirty="0" smtClean="0">
              <a:latin typeface="Arial"/>
              <a:cs typeface="Arial"/>
            </a:endParaRPr>
          </a:p>
          <a:p>
            <a:pPr marL="0" indent="0" eaLnBrk="1" hangingPunct="1"/>
            <a:r>
              <a:rPr lang="en-GB" sz="2000" dirty="0" smtClean="0">
                <a:latin typeface="Arial"/>
                <a:cs typeface="Arial"/>
              </a:rPr>
              <a:t>Data </a:t>
            </a:r>
            <a:r>
              <a:rPr lang="en-GB" sz="2000" dirty="0">
                <a:latin typeface="Arial"/>
                <a:cs typeface="Arial"/>
              </a:rPr>
              <a:t>is </a:t>
            </a:r>
            <a:r>
              <a:rPr lang="en-GB" sz="2000" dirty="0" smtClean="0">
                <a:latin typeface="Arial"/>
                <a:cs typeface="Arial"/>
              </a:rPr>
              <a:t>standard-compliant </a:t>
            </a:r>
            <a:r>
              <a:rPr lang="en-GB" sz="2000" dirty="0">
                <a:latin typeface="Arial"/>
                <a:cs typeface="Arial"/>
              </a:rPr>
              <a:t>and available </a:t>
            </a:r>
            <a:r>
              <a:rPr lang="en-GB" sz="2000" dirty="0" smtClean="0">
                <a:latin typeface="Arial"/>
                <a:cs typeface="Arial"/>
              </a:rPr>
              <a:t>via the IntAct website</a:t>
            </a:r>
            <a:r>
              <a:rPr lang="en-GB" sz="2000" dirty="0">
                <a:latin typeface="Arial"/>
                <a:cs typeface="Arial"/>
              </a:rPr>
              <a:t>, for download at </a:t>
            </a:r>
            <a:r>
              <a:rPr lang="en-GB" sz="2000" dirty="0" smtClean="0">
                <a:latin typeface="Arial"/>
                <a:cs typeface="Arial"/>
              </a:rPr>
              <a:t>the ftp </a:t>
            </a:r>
            <a:r>
              <a:rPr lang="en-GB" sz="2000" dirty="0">
                <a:latin typeface="Arial"/>
                <a:cs typeface="Arial"/>
              </a:rPr>
              <a:t>site or via </a:t>
            </a:r>
            <a:r>
              <a:rPr lang="en-GB" sz="2000" dirty="0" smtClean="0">
                <a:latin typeface="Arial"/>
                <a:cs typeface="Arial"/>
              </a:rPr>
              <a:t>PSICQUIC</a:t>
            </a:r>
            <a:r>
              <a:rPr lang="en-GB" sz="1400" dirty="0" smtClean="0">
                <a:latin typeface="Arial"/>
                <a:cs typeface="Arial"/>
              </a:rPr>
              <a:t>:</a:t>
            </a:r>
            <a:endParaRPr lang="en-GB" sz="2000" dirty="0" smtClean="0">
              <a:latin typeface="Arial"/>
              <a:cs typeface="Arial"/>
            </a:endParaRPr>
          </a:p>
        </p:txBody>
      </p:sp>
      <p:sp>
        <p:nvSpPr>
          <p:cNvPr id="167940" name="Text Box 4"/>
          <p:cNvSpPr txBox="1">
            <a:spLocks noChangeArrowheads="1"/>
          </p:cNvSpPr>
          <p:nvPr/>
        </p:nvSpPr>
        <p:spPr bwMode="auto">
          <a:xfrm>
            <a:off x="1970037" y="193366"/>
            <a:ext cx="5674008" cy="58695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spAutoFit/>
          </a:bodyPr>
          <a:lstStyle/>
          <a:p>
            <a:pPr>
              <a:buClr>
                <a:srgbClr val="003063"/>
              </a:buClr>
              <a:buSzPct val="100000"/>
              <a:buFont typeface="Verdana" pitchFamily="34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b="1" dirty="0" err="1" smtClean="0">
                <a:solidFill>
                  <a:srgbClr val="953735"/>
                </a:solidFill>
                <a:latin typeface="+mj-lt"/>
                <a:ea typeface="+mj-ea"/>
                <a:cs typeface="+mj-cs"/>
              </a:rPr>
              <a:t>MintAct</a:t>
            </a:r>
            <a:r>
              <a:rPr lang="en-GB" sz="3200" b="1" dirty="0" smtClean="0">
                <a:solidFill>
                  <a:srgbClr val="953735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GB" sz="3200" b="1" dirty="0">
                <a:solidFill>
                  <a:srgbClr val="953735"/>
                </a:solidFill>
                <a:latin typeface="+mj-lt"/>
                <a:ea typeface="+mj-ea"/>
                <a:cs typeface="+mj-cs"/>
              </a:rPr>
              <a:t>goals &amp; achievements</a:t>
            </a:r>
          </a:p>
        </p:txBody>
      </p:sp>
      <p:sp>
        <p:nvSpPr>
          <p:cNvPr id="167942" name="Text Box 6"/>
          <p:cNvSpPr txBox="1">
            <a:spLocks noChangeArrowheads="1"/>
          </p:cNvSpPr>
          <p:nvPr/>
        </p:nvSpPr>
        <p:spPr bwMode="auto">
          <a:xfrm>
            <a:off x="78520" y="6050065"/>
            <a:ext cx="5263317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457200" indent="-457200">
              <a:defRPr sz="2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GB" sz="1400" b="1" dirty="0">
                <a:latin typeface="Arial"/>
                <a:cs typeface="Arial"/>
              </a:rPr>
              <a:t>http://</a:t>
            </a:r>
            <a:r>
              <a:rPr lang="en-GB" sz="1400" b="1" dirty="0" err="1">
                <a:latin typeface="Arial"/>
                <a:cs typeface="Arial"/>
              </a:rPr>
              <a:t>www.ebi.ac.uk</a:t>
            </a:r>
            <a:r>
              <a:rPr lang="en-GB" sz="1400" b="1" dirty="0">
                <a:latin typeface="Arial"/>
                <a:cs typeface="Arial"/>
              </a:rPr>
              <a:t>/intact</a:t>
            </a:r>
          </a:p>
          <a:p>
            <a:pPr eaLnBrk="1" hangingPunct="1"/>
            <a:r>
              <a:rPr lang="en-GB" sz="1400" b="1" dirty="0">
                <a:latin typeface="Arial"/>
                <a:cs typeface="Arial"/>
              </a:rPr>
              <a:t>ftp://</a:t>
            </a:r>
            <a:r>
              <a:rPr lang="en-GB" sz="1400" b="1" dirty="0" err="1">
                <a:latin typeface="Arial"/>
                <a:cs typeface="Arial"/>
              </a:rPr>
              <a:t>ftp.ebi.ac.uk</a:t>
            </a:r>
            <a:r>
              <a:rPr lang="en-GB" sz="1400" b="1" dirty="0">
                <a:latin typeface="Arial"/>
                <a:cs typeface="Arial"/>
              </a:rPr>
              <a:t>/pub/databases/intact</a:t>
            </a:r>
          </a:p>
          <a:p>
            <a:pPr eaLnBrk="1" hangingPunct="1"/>
            <a:r>
              <a:rPr lang="en-GB" sz="1400" b="1" dirty="0" err="1" smtClean="0">
                <a:latin typeface="Arial"/>
                <a:cs typeface="Arial"/>
              </a:rPr>
              <a:t>www.ebi.ac.uk</a:t>
            </a:r>
            <a:r>
              <a:rPr lang="en-GB" sz="1400" b="1" dirty="0" smtClean="0">
                <a:latin typeface="Arial"/>
                <a:cs typeface="Arial"/>
              </a:rPr>
              <a:t>/Tools/</a:t>
            </a:r>
            <a:r>
              <a:rPr lang="en-GB" sz="1400" b="1" dirty="0" err="1" smtClean="0">
                <a:latin typeface="Arial"/>
                <a:cs typeface="Arial"/>
              </a:rPr>
              <a:t>webservices</a:t>
            </a:r>
            <a:r>
              <a:rPr lang="en-GB" sz="1400" b="1" dirty="0" smtClean="0">
                <a:latin typeface="Arial"/>
                <a:cs typeface="Arial"/>
              </a:rPr>
              <a:t>/</a:t>
            </a:r>
            <a:r>
              <a:rPr lang="en-GB" sz="1400" b="1" dirty="0" err="1" smtClean="0">
                <a:latin typeface="Arial"/>
                <a:cs typeface="Arial"/>
              </a:rPr>
              <a:t>psicquic</a:t>
            </a:r>
            <a:r>
              <a:rPr lang="en-GB" sz="1400" b="1" dirty="0" smtClean="0">
                <a:latin typeface="Arial"/>
                <a:cs typeface="Arial"/>
              </a:rPr>
              <a:t>/view/</a:t>
            </a:r>
            <a:r>
              <a:rPr lang="en-GB" sz="1400" b="1" dirty="0" err="1" smtClean="0">
                <a:latin typeface="Arial"/>
                <a:cs typeface="Arial"/>
              </a:rPr>
              <a:t>main.xhtml</a:t>
            </a:r>
            <a:endParaRPr lang="en-GB" sz="1400" b="1" dirty="0" smtClean="0">
              <a:latin typeface="Arial"/>
              <a:cs typeface="Arial"/>
            </a:endParaRPr>
          </a:p>
          <a:p>
            <a:pPr eaLnBrk="1" hangingPunct="1"/>
            <a:endParaRPr lang="en-US" sz="1400" b="1" dirty="0">
              <a:solidFill>
                <a:srgbClr val="FF0000"/>
              </a:solidFill>
              <a:latin typeface="Tahoma" charset="0"/>
            </a:endParaRPr>
          </a:p>
        </p:txBody>
      </p:sp>
      <p:pic>
        <p:nvPicPr>
          <p:cNvPr id="2" name="Immagine 1" descr="500k.tif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5" t="8641" r="25500" b="6240"/>
          <a:stretch/>
        </p:blipFill>
        <p:spPr>
          <a:xfrm>
            <a:off x="2051449" y="1773911"/>
            <a:ext cx="5287561" cy="323655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29198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/>
          <p:cNvSpPr/>
          <p:nvPr/>
        </p:nvSpPr>
        <p:spPr>
          <a:xfrm>
            <a:off x="209605" y="1287108"/>
            <a:ext cx="8773817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 smtClean="0">
                <a:latin typeface="Arial"/>
                <a:cs typeface="Arial"/>
              </a:rPr>
              <a:t>A variety </a:t>
            </a:r>
            <a:r>
              <a:rPr lang="en-GB" sz="2400" dirty="0">
                <a:latin typeface="Arial"/>
                <a:cs typeface="Arial"/>
              </a:rPr>
              <a:t>of </a:t>
            </a:r>
            <a:r>
              <a:rPr lang="en-GB" sz="2400" dirty="0" smtClean="0">
                <a:latin typeface="Arial"/>
                <a:cs typeface="Arial"/>
              </a:rPr>
              <a:t>techniques </a:t>
            </a:r>
            <a:r>
              <a:rPr lang="en-GB" sz="2400" dirty="0">
                <a:latin typeface="Arial"/>
                <a:cs typeface="Arial"/>
              </a:rPr>
              <a:t>and methods have been </a:t>
            </a:r>
            <a:r>
              <a:rPr lang="en-GB" sz="2400" dirty="0" smtClean="0">
                <a:latin typeface="Arial"/>
                <a:cs typeface="Arial"/>
              </a:rPr>
              <a:t>developed </a:t>
            </a:r>
            <a:r>
              <a:rPr lang="en-GB" sz="2400" dirty="0">
                <a:latin typeface="Arial"/>
                <a:cs typeface="Arial"/>
              </a:rPr>
              <a:t>to generate </a:t>
            </a:r>
            <a:r>
              <a:rPr lang="en-GB" sz="2400" dirty="0" smtClean="0">
                <a:latin typeface="Arial"/>
                <a:cs typeface="Arial"/>
              </a:rPr>
              <a:t>PPI data</a:t>
            </a:r>
            <a:r>
              <a:rPr lang="it-IT" sz="2400" dirty="0" smtClean="0">
                <a:latin typeface="Arial"/>
                <a:cs typeface="Arial"/>
              </a:rPr>
              <a:t>. </a:t>
            </a:r>
          </a:p>
          <a:p>
            <a:endParaRPr lang="en-US" sz="2400" b="1" dirty="0">
              <a:solidFill>
                <a:srgbClr val="000000"/>
              </a:solidFill>
              <a:latin typeface="Arial"/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GB" sz="2400" b="1" dirty="0">
                <a:latin typeface="Arial"/>
                <a:cs typeface="Arial"/>
              </a:rPr>
              <a:t>High throughput techniques </a:t>
            </a:r>
          </a:p>
          <a:p>
            <a:pPr marL="285750" indent="-285750">
              <a:buFont typeface="Arial"/>
              <a:buChar char="•"/>
            </a:pPr>
            <a:endParaRPr lang="en-GB" sz="2400" b="1" dirty="0">
              <a:latin typeface="Arial"/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GB" sz="2400" b="1" dirty="0">
                <a:latin typeface="Arial"/>
                <a:cs typeface="Arial"/>
              </a:rPr>
              <a:t>Low throughput techniques </a:t>
            </a:r>
          </a:p>
          <a:p>
            <a:endParaRPr lang="it-IT" sz="2400" dirty="0" smtClean="0">
              <a:latin typeface="Arial"/>
              <a:cs typeface="Arial"/>
            </a:endParaRPr>
          </a:p>
          <a:p>
            <a:r>
              <a:rPr lang="en-US" sz="2400" dirty="0" smtClean="0">
                <a:latin typeface="Arial"/>
                <a:cs typeface="Arial"/>
              </a:rPr>
              <a:t>These techniques can be further divided in: </a:t>
            </a:r>
          </a:p>
          <a:p>
            <a:endParaRPr lang="en-US" sz="2400" dirty="0" smtClean="0">
              <a:latin typeface="Arial"/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US" sz="2400" b="1" u="sng" dirty="0">
                <a:latin typeface="Arial"/>
                <a:cs typeface="Arial"/>
              </a:rPr>
              <a:t>B</a:t>
            </a:r>
            <a:r>
              <a:rPr lang="en-US" sz="2400" b="1" u="sng" dirty="0" smtClean="0">
                <a:latin typeface="Arial"/>
                <a:cs typeface="Arial"/>
              </a:rPr>
              <a:t>inary methods</a:t>
            </a:r>
            <a:r>
              <a:rPr lang="en-US" sz="2400" b="1" dirty="0" smtClean="0">
                <a:latin typeface="Arial"/>
                <a:cs typeface="Arial"/>
              </a:rPr>
              <a:t>: </a:t>
            </a:r>
            <a:r>
              <a:rPr lang="en-US" sz="2400" dirty="0">
                <a:latin typeface="Arial"/>
                <a:cs typeface="Arial"/>
              </a:rPr>
              <a:t>t</a:t>
            </a:r>
            <a:r>
              <a:rPr lang="en-US" sz="2400" dirty="0" smtClean="0">
                <a:latin typeface="Arial"/>
                <a:cs typeface="Arial"/>
              </a:rPr>
              <a:t>echniques detecting </a:t>
            </a:r>
            <a:r>
              <a:rPr lang="en-US" sz="2400" b="1" dirty="0" smtClean="0">
                <a:solidFill>
                  <a:srgbClr val="FF0000"/>
                </a:solidFill>
                <a:latin typeface="Arial"/>
                <a:cs typeface="Arial"/>
              </a:rPr>
              <a:t>direct </a:t>
            </a:r>
            <a:r>
              <a:rPr lang="en-US" sz="2400" b="1" dirty="0">
                <a:solidFill>
                  <a:srgbClr val="FF0000"/>
                </a:solidFill>
                <a:latin typeface="Arial"/>
                <a:cs typeface="Arial"/>
              </a:rPr>
              <a:t>physical </a:t>
            </a:r>
            <a:r>
              <a:rPr lang="en-US" sz="2400" b="1" dirty="0" smtClean="0">
                <a:solidFill>
                  <a:srgbClr val="FF0000"/>
                </a:solidFill>
                <a:latin typeface="Arial"/>
                <a:cs typeface="Arial"/>
              </a:rPr>
              <a:t>associations </a:t>
            </a:r>
            <a:r>
              <a:rPr lang="en-US" sz="2400" dirty="0" smtClean="0">
                <a:latin typeface="Arial"/>
                <a:cs typeface="Arial"/>
              </a:rPr>
              <a:t>between two proteins, called</a:t>
            </a:r>
            <a:endParaRPr lang="en-US" sz="2400" b="1" dirty="0" smtClean="0">
              <a:latin typeface="Arial"/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US" sz="2400" b="1" u="sng" dirty="0">
                <a:latin typeface="Arial"/>
                <a:cs typeface="Arial"/>
              </a:rPr>
              <a:t>C</a:t>
            </a:r>
            <a:r>
              <a:rPr lang="en-US" sz="2400" b="1" u="sng" dirty="0" smtClean="0">
                <a:latin typeface="Arial"/>
                <a:cs typeface="Arial"/>
              </a:rPr>
              <a:t>o-complex methods</a:t>
            </a:r>
            <a:r>
              <a:rPr lang="en-US" sz="2400" b="1" dirty="0" smtClean="0">
                <a:latin typeface="Arial"/>
                <a:cs typeface="Arial"/>
              </a:rPr>
              <a:t>: </a:t>
            </a:r>
            <a:r>
              <a:rPr lang="en-US" sz="2400" dirty="0" smtClean="0">
                <a:latin typeface="Arial"/>
                <a:cs typeface="Arial"/>
              </a:rPr>
              <a:t>techniques detecting interactions </a:t>
            </a:r>
            <a:r>
              <a:rPr lang="en-US" sz="2400" dirty="0">
                <a:latin typeface="Arial"/>
                <a:cs typeface="Arial"/>
              </a:rPr>
              <a:t>among groups of proteins that may not </a:t>
            </a:r>
            <a:r>
              <a:rPr lang="en-US" sz="2400" dirty="0" smtClean="0">
                <a:latin typeface="Arial"/>
                <a:cs typeface="Arial"/>
              </a:rPr>
              <a:t>be in physical contact</a:t>
            </a:r>
            <a:endParaRPr lang="en-US" sz="2400" dirty="0">
              <a:latin typeface="Arial"/>
              <a:cs typeface="Arial"/>
            </a:endParaRPr>
          </a:p>
          <a:p>
            <a:endParaRPr lang="en-GB" sz="2400" dirty="0">
              <a:latin typeface="Arial"/>
              <a:cs typeface="Arial"/>
            </a:endParaRPr>
          </a:p>
        </p:txBody>
      </p:sp>
      <p:sp>
        <p:nvSpPr>
          <p:cNvPr id="10" name="CasellaDiTesto 5"/>
          <p:cNvSpPr txBox="1"/>
          <p:nvPr/>
        </p:nvSpPr>
        <p:spPr>
          <a:xfrm>
            <a:off x="611505" y="324995"/>
            <a:ext cx="816160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953735"/>
                </a:solidFill>
              </a:rPr>
              <a:t>Methods to detect protein</a:t>
            </a:r>
            <a:r>
              <a:rPr lang="en-US" sz="3200" b="1" dirty="0">
                <a:solidFill>
                  <a:srgbClr val="953735"/>
                </a:solidFill>
              </a:rPr>
              <a:t>-protein </a:t>
            </a:r>
            <a:r>
              <a:rPr lang="en-US" sz="3200" b="1" dirty="0" smtClean="0">
                <a:solidFill>
                  <a:srgbClr val="953735"/>
                </a:solidFill>
              </a:rPr>
              <a:t>interactions</a:t>
            </a:r>
            <a:endParaRPr lang="it-IT" sz="3200" b="1" dirty="0">
              <a:solidFill>
                <a:srgbClr val="95373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29519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/>
          <p:cNvSpPr/>
          <p:nvPr/>
        </p:nvSpPr>
        <p:spPr>
          <a:xfrm>
            <a:off x="3534566" y="542737"/>
            <a:ext cx="724484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400" b="1" dirty="0" err="1" smtClean="0">
                <a:solidFill>
                  <a:schemeClr val="accent2">
                    <a:lumMod val="75000"/>
                  </a:schemeClr>
                </a:solidFill>
              </a:rPr>
              <a:t>References</a:t>
            </a:r>
            <a:endParaRPr lang="it-IT" sz="24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" name="Rettangolo 3"/>
          <p:cNvSpPr/>
          <p:nvPr/>
        </p:nvSpPr>
        <p:spPr>
          <a:xfrm>
            <a:off x="147956" y="1183583"/>
            <a:ext cx="67100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it-IT" dirty="0"/>
          </a:p>
          <a:p>
            <a:endParaRPr lang="it-IT" dirty="0"/>
          </a:p>
        </p:txBody>
      </p:sp>
      <p:sp>
        <p:nvSpPr>
          <p:cNvPr id="3" name="Rettangolo 2"/>
          <p:cNvSpPr/>
          <p:nvPr/>
        </p:nvSpPr>
        <p:spPr>
          <a:xfrm>
            <a:off x="147956" y="1127692"/>
            <a:ext cx="8835466" cy="58169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/>
              <a:buChar char="•"/>
            </a:pPr>
            <a:r>
              <a:rPr lang="it-IT" sz="1400" dirty="0" err="1"/>
              <a:t>Kerrien</a:t>
            </a:r>
            <a:r>
              <a:rPr lang="it-IT" sz="1400" dirty="0"/>
              <a:t> </a:t>
            </a:r>
            <a:r>
              <a:rPr lang="it-IT" sz="1400" dirty="0" err="1"/>
              <a:t>S</a:t>
            </a:r>
            <a:r>
              <a:rPr lang="it-IT" sz="1400" dirty="0"/>
              <a:t>, </a:t>
            </a:r>
            <a:r>
              <a:rPr lang="it-IT" sz="1400" dirty="0" err="1"/>
              <a:t>Aranda</a:t>
            </a:r>
            <a:r>
              <a:rPr lang="it-IT" sz="1400" dirty="0"/>
              <a:t> B, </a:t>
            </a:r>
            <a:r>
              <a:rPr lang="it-IT" sz="1400" dirty="0" err="1"/>
              <a:t>Breuza</a:t>
            </a:r>
            <a:r>
              <a:rPr lang="it-IT" sz="1400" dirty="0"/>
              <a:t> L, Bridge A, </a:t>
            </a:r>
            <a:r>
              <a:rPr lang="it-IT" sz="1400" dirty="0" err="1"/>
              <a:t>Broackes</a:t>
            </a:r>
            <a:r>
              <a:rPr lang="it-IT" sz="1400" dirty="0"/>
              <a:t>-Carter </a:t>
            </a:r>
            <a:r>
              <a:rPr lang="it-IT" sz="1400" dirty="0" err="1"/>
              <a:t>F</a:t>
            </a:r>
            <a:r>
              <a:rPr lang="it-IT" sz="1400" dirty="0"/>
              <a:t>, Chen C, </a:t>
            </a:r>
            <a:r>
              <a:rPr lang="it-IT" sz="1400" dirty="0" err="1"/>
              <a:t>Duesbury</a:t>
            </a:r>
            <a:r>
              <a:rPr lang="it-IT" sz="1400" dirty="0"/>
              <a:t> M, </a:t>
            </a:r>
            <a:r>
              <a:rPr lang="it-IT" sz="1400" dirty="0" err="1"/>
              <a:t>Dumousseau</a:t>
            </a:r>
            <a:r>
              <a:rPr lang="it-IT" sz="1400" dirty="0"/>
              <a:t> M, </a:t>
            </a:r>
            <a:r>
              <a:rPr lang="it-IT" sz="1400" dirty="0" err="1"/>
              <a:t>Feuermann</a:t>
            </a:r>
            <a:r>
              <a:rPr lang="it-IT" sz="1400" dirty="0"/>
              <a:t> M, </a:t>
            </a:r>
            <a:r>
              <a:rPr lang="it-IT" sz="1400" dirty="0" err="1"/>
              <a:t>Hinz</a:t>
            </a:r>
            <a:r>
              <a:rPr lang="it-IT" sz="1400" dirty="0"/>
              <a:t> U, </a:t>
            </a:r>
            <a:r>
              <a:rPr lang="it-IT" sz="1400" dirty="0" err="1"/>
              <a:t>Jandrasits</a:t>
            </a:r>
            <a:r>
              <a:rPr lang="it-IT" sz="1400" dirty="0"/>
              <a:t> C, Jimenez RC, </a:t>
            </a:r>
            <a:r>
              <a:rPr lang="it-IT" sz="1400" dirty="0" err="1"/>
              <a:t>Khadake</a:t>
            </a:r>
            <a:r>
              <a:rPr lang="it-IT" sz="1400" dirty="0"/>
              <a:t> </a:t>
            </a:r>
            <a:r>
              <a:rPr lang="it-IT" sz="1400" dirty="0" err="1"/>
              <a:t>J</a:t>
            </a:r>
            <a:r>
              <a:rPr lang="it-IT" sz="1400" dirty="0"/>
              <a:t>, </a:t>
            </a:r>
            <a:r>
              <a:rPr lang="it-IT" sz="1400" dirty="0" err="1"/>
              <a:t>Mahadevan</a:t>
            </a:r>
            <a:r>
              <a:rPr lang="it-IT" sz="1400" dirty="0"/>
              <a:t> U, </a:t>
            </a:r>
            <a:r>
              <a:rPr lang="it-IT" sz="1400" dirty="0" err="1"/>
              <a:t>Masson</a:t>
            </a:r>
            <a:r>
              <a:rPr lang="it-IT" sz="1400" dirty="0"/>
              <a:t> </a:t>
            </a:r>
            <a:r>
              <a:rPr lang="it-IT" sz="1400" dirty="0" err="1"/>
              <a:t>P</a:t>
            </a:r>
            <a:r>
              <a:rPr lang="it-IT" sz="1400" dirty="0"/>
              <a:t>, </a:t>
            </a:r>
            <a:r>
              <a:rPr lang="it-IT" sz="1400" dirty="0" err="1"/>
              <a:t>Pedruzzi</a:t>
            </a:r>
            <a:r>
              <a:rPr lang="it-IT" sz="1400" dirty="0"/>
              <a:t> I, </a:t>
            </a:r>
            <a:r>
              <a:rPr lang="it-IT" sz="1400" dirty="0" err="1"/>
              <a:t>Pfeiffenberger</a:t>
            </a:r>
            <a:r>
              <a:rPr lang="it-IT" sz="1400" dirty="0"/>
              <a:t> E, </a:t>
            </a:r>
            <a:r>
              <a:rPr lang="it-IT" sz="1400" dirty="0" err="1"/>
              <a:t>Porras</a:t>
            </a:r>
            <a:r>
              <a:rPr lang="it-IT" sz="1400" dirty="0"/>
              <a:t> </a:t>
            </a:r>
            <a:r>
              <a:rPr lang="it-IT" sz="1400" dirty="0" err="1"/>
              <a:t>P</a:t>
            </a:r>
            <a:r>
              <a:rPr lang="it-IT" sz="1400" dirty="0"/>
              <a:t>, </a:t>
            </a:r>
            <a:r>
              <a:rPr lang="it-IT" sz="1400" dirty="0" err="1"/>
              <a:t>Raghunath</a:t>
            </a:r>
            <a:r>
              <a:rPr lang="it-IT" sz="1400" dirty="0"/>
              <a:t> A, </a:t>
            </a:r>
            <a:r>
              <a:rPr lang="it-IT" sz="1400" dirty="0" err="1"/>
              <a:t>Roechert</a:t>
            </a:r>
            <a:r>
              <a:rPr lang="it-IT" sz="1400" dirty="0"/>
              <a:t> B, </a:t>
            </a:r>
            <a:r>
              <a:rPr lang="it-IT" sz="1400" dirty="0" err="1"/>
              <a:t>Orchard</a:t>
            </a:r>
            <a:r>
              <a:rPr lang="it-IT" sz="1400" dirty="0"/>
              <a:t> </a:t>
            </a:r>
            <a:r>
              <a:rPr lang="it-IT" sz="1400" dirty="0" err="1"/>
              <a:t>S</a:t>
            </a:r>
            <a:r>
              <a:rPr lang="it-IT" sz="1400" dirty="0"/>
              <a:t>, </a:t>
            </a:r>
            <a:r>
              <a:rPr lang="it-IT" sz="1400" dirty="0" err="1"/>
              <a:t>Hermjakob</a:t>
            </a:r>
            <a:r>
              <a:rPr lang="it-IT" sz="1400" dirty="0"/>
              <a:t> H (2012) The IntAct </a:t>
            </a:r>
            <a:r>
              <a:rPr lang="it-IT" sz="1400" dirty="0" err="1"/>
              <a:t>molecular</a:t>
            </a:r>
            <a:r>
              <a:rPr lang="it-IT" sz="1400" dirty="0"/>
              <a:t> </a:t>
            </a:r>
            <a:r>
              <a:rPr lang="it-IT" sz="1400" dirty="0" err="1"/>
              <a:t>interaction</a:t>
            </a:r>
            <a:r>
              <a:rPr lang="it-IT" sz="1400" dirty="0"/>
              <a:t> database in 2012. </a:t>
            </a:r>
            <a:r>
              <a:rPr lang="it-IT" sz="1400" dirty="0" err="1"/>
              <a:t>Nucleic</a:t>
            </a:r>
            <a:r>
              <a:rPr lang="it-IT" sz="1400" dirty="0"/>
              <a:t> </a:t>
            </a:r>
            <a:r>
              <a:rPr lang="it-IT" sz="1400" dirty="0" err="1"/>
              <a:t>Acids</a:t>
            </a:r>
            <a:r>
              <a:rPr lang="it-IT" sz="1400" dirty="0"/>
              <a:t> Res 40:D841–6. </a:t>
            </a:r>
            <a:r>
              <a:rPr lang="it-IT" sz="1400" dirty="0" err="1"/>
              <a:t>doi</a:t>
            </a:r>
            <a:r>
              <a:rPr lang="it-IT" sz="1400" dirty="0"/>
              <a:t>: 10.1093/</a:t>
            </a:r>
            <a:r>
              <a:rPr lang="it-IT" sz="1400" dirty="0" err="1"/>
              <a:t>nar</a:t>
            </a:r>
            <a:r>
              <a:rPr lang="it-IT" sz="1400" dirty="0"/>
              <a:t>/gkr1088</a:t>
            </a:r>
          </a:p>
          <a:p>
            <a:pPr marL="171450" indent="-171450">
              <a:buFont typeface="Arial"/>
              <a:buChar char="•"/>
            </a:pPr>
            <a:r>
              <a:rPr lang="it-IT" sz="1400" dirty="0" smtClean="0"/>
              <a:t>Licata </a:t>
            </a:r>
            <a:r>
              <a:rPr lang="it-IT" sz="1400" dirty="0"/>
              <a:t>L, Briganti L, </a:t>
            </a:r>
            <a:r>
              <a:rPr lang="it-IT" sz="1400" dirty="0" err="1"/>
              <a:t>Peluso</a:t>
            </a:r>
            <a:r>
              <a:rPr lang="it-IT" sz="1400" dirty="0"/>
              <a:t> D, Perfetto L, </a:t>
            </a:r>
            <a:r>
              <a:rPr lang="it-IT" sz="1400" dirty="0" err="1"/>
              <a:t>Iannuccelli</a:t>
            </a:r>
            <a:r>
              <a:rPr lang="it-IT" sz="1400" dirty="0"/>
              <a:t> M, </a:t>
            </a:r>
            <a:r>
              <a:rPr lang="it-IT" sz="1400" dirty="0" err="1"/>
              <a:t>Galeota</a:t>
            </a:r>
            <a:r>
              <a:rPr lang="it-IT" sz="1400" dirty="0"/>
              <a:t> E, Sacco </a:t>
            </a:r>
            <a:r>
              <a:rPr lang="it-IT" sz="1400" dirty="0" err="1"/>
              <a:t>F</a:t>
            </a:r>
            <a:r>
              <a:rPr lang="it-IT" sz="1400" dirty="0"/>
              <a:t>, Palma A, </a:t>
            </a:r>
            <a:r>
              <a:rPr lang="it-IT" sz="1400" dirty="0" err="1"/>
              <a:t>Nardozza</a:t>
            </a:r>
            <a:r>
              <a:rPr lang="it-IT" sz="1400" dirty="0"/>
              <a:t> AP, Santonico E, Castagnoli L, Cesareni G (2012) MINT, the </a:t>
            </a:r>
            <a:r>
              <a:rPr lang="it-IT" sz="1400" dirty="0" err="1"/>
              <a:t>molecular</a:t>
            </a:r>
            <a:r>
              <a:rPr lang="it-IT" sz="1400" dirty="0"/>
              <a:t> </a:t>
            </a:r>
            <a:r>
              <a:rPr lang="it-IT" sz="1400" dirty="0" err="1"/>
              <a:t>interaction</a:t>
            </a:r>
            <a:r>
              <a:rPr lang="it-IT" sz="1400" dirty="0"/>
              <a:t> database: 2012 update. </a:t>
            </a:r>
            <a:r>
              <a:rPr lang="it-IT" sz="1400" dirty="0" err="1"/>
              <a:t>Nucleic</a:t>
            </a:r>
            <a:r>
              <a:rPr lang="it-IT" sz="1400" dirty="0"/>
              <a:t> </a:t>
            </a:r>
            <a:r>
              <a:rPr lang="it-IT" sz="1400" dirty="0" err="1"/>
              <a:t>Acids</a:t>
            </a:r>
            <a:r>
              <a:rPr lang="it-IT" sz="1400" dirty="0"/>
              <a:t> Res 40:D857–61. </a:t>
            </a:r>
            <a:r>
              <a:rPr lang="it-IT" sz="1400" dirty="0" err="1"/>
              <a:t>doi</a:t>
            </a:r>
            <a:r>
              <a:rPr lang="it-IT" sz="1400" dirty="0"/>
              <a:t>: 10.1093/</a:t>
            </a:r>
            <a:r>
              <a:rPr lang="it-IT" sz="1400" dirty="0" err="1"/>
              <a:t>nar</a:t>
            </a:r>
            <a:r>
              <a:rPr lang="it-IT" sz="1400" dirty="0"/>
              <a:t>/gkr930</a:t>
            </a:r>
          </a:p>
          <a:p>
            <a:pPr marL="171450" indent="-171450">
              <a:buFont typeface="Arial"/>
              <a:buChar char="•"/>
            </a:pPr>
            <a:r>
              <a:rPr lang="it-IT" sz="1400" dirty="0"/>
              <a:t> </a:t>
            </a:r>
            <a:r>
              <a:rPr lang="it-IT" sz="1400" dirty="0" err="1" smtClean="0"/>
              <a:t>Orchard</a:t>
            </a:r>
            <a:r>
              <a:rPr lang="it-IT" sz="1400" dirty="0" smtClean="0"/>
              <a:t> </a:t>
            </a:r>
            <a:r>
              <a:rPr lang="it-IT" sz="1400" dirty="0" err="1"/>
              <a:t>S</a:t>
            </a:r>
            <a:r>
              <a:rPr lang="it-IT" sz="1400" dirty="0"/>
              <a:t>, Ammari M, </a:t>
            </a:r>
            <a:r>
              <a:rPr lang="it-IT" sz="1400" dirty="0" err="1"/>
              <a:t>Aranda</a:t>
            </a:r>
            <a:r>
              <a:rPr lang="it-IT" sz="1400" dirty="0"/>
              <a:t> B, </a:t>
            </a:r>
            <a:r>
              <a:rPr lang="it-IT" sz="1400" dirty="0" err="1"/>
              <a:t>Breuza</a:t>
            </a:r>
            <a:r>
              <a:rPr lang="it-IT" sz="1400" dirty="0"/>
              <a:t> L, Briganti L, </a:t>
            </a:r>
            <a:r>
              <a:rPr lang="it-IT" sz="1400" dirty="0" err="1"/>
              <a:t>Broackes</a:t>
            </a:r>
            <a:r>
              <a:rPr lang="it-IT" sz="1400" dirty="0"/>
              <a:t>-Carter </a:t>
            </a:r>
            <a:r>
              <a:rPr lang="it-IT" sz="1400" dirty="0" err="1"/>
              <a:t>F</a:t>
            </a:r>
            <a:r>
              <a:rPr lang="it-IT" sz="1400" dirty="0"/>
              <a:t>, Campbell NH, </a:t>
            </a:r>
            <a:r>
              <a:rPr lang="it-IT" sz="1400" dirty="0" err="1"/>
              <a:t>Chavali</a:t>
            </a:r>
            <a:r>
              <a:rPr lang="it-IT" sz="1400" dirty="0"/>
              <a:t> G, Chen C, del-Toro </a:t>
            </a:r>
            <a:r>
              <a:rPr lang="it-IT" sz="1400" dirty="0" err="1"/>
              <a:t>N</a:t>
            </a:r>
            <a:r>
              <a:rPr lang="it-IT" sz="1400" dirty="0"/>
              <a:t>, </a:t>
            </a:r>
            <a:r>
              <a:rPr lang="it-IT" sz="1400" dirty="0" err="1"/>
              <a:t>Duesbury</a:t>
            </a:r>
            <a:r>
              <a:rPr lang="it-IT" sz="1400" dirty="0"/>
              <a:t> M, </a:t>
            </a:r>
            <a:r>
              <a:rPr lang="it-IT" sz="1400" dirty="0" err="1"/>
              <a:t>Dumousseau</a:t>
            </a:r>
            <a:r>
              <a:rPr lang="it-IT" sz="1400" dirty="0"/>
              <a:t> M, </a:t>
            </a:r>
            <a:r>
              <a:rPr lang="it-IT" sz="1400" dirty="0" err="1"/>
              <a:t>Galeota</a:t>
            </a:r>
            <a:r>
              <a:rPr lang="it-IT" sz="1400" dirty="0"/>
              <a:t> E, </a:t>
            </a:r>
            <a:r>
              <a:rPr lang="it-IT" sz="1400" dirty="0" err="1"/>
              <a:t>Hinz</a:t>
            </a:r>
            <a:r>
              <a:rPr lang="it-IT" sz="1400" dirty="0"/>
              <a:t> U, </a:t>
            </a:r>
            <a:r>
              <a:rPr lang="it-IT" sz="1400" dirty="0" err="1"/>
              <a:t>Iannuccelli</a:t>
            </a:r>
            <a:r>
              <a:rPr lang="it-IT" sz="1400" dirty="0"/>
              <a:t> M, </a:t>
            </a:r>
            <a:r>
              <a:rPr lang="it-IT" sz="1400" dirty="0" err="1"/>
              <a:t>Jagannathan</a:t>
            </a:r>
            <a:r>
              <a:rPr lang="it-IT" sz="1400" dirty="0"/>
              <a:t> </a:t>
            </a:r>
            <a:r>
              <a:rPr lang="it-IT" sz="1400" dirty="0" err="1"/>
              <a:t>S</a:t>
            </a:r>
            <a:r>
              <a:rPr lang="it-IT" sz="1400" dirty="0"/>
              <a:t>, Jimenez </a:t>
            </a:r>
            <a:r>
              <a:rPr lang="it-IT" sz="1400" dirty="0" err="1"/>
              <a:t>R</a:t>
            </a:r>
            <a:r>
              <a:rPr lang="it-IT" sz="1400" dirty="0"/>
              <a:t>, </a:t>
            </a:r>
            <a:r>
              <a:rPr lang="it-IT" sz="1400" dirty="0" err="1"/>
              <a:t>Khadake</a:t>
            </a:r>
            <a:r>
              <a:rPr lang="it-IT" sz="1400" dirty="0"/>
              <a:t> </a:t>
            </a:r>
            <a:r>
              <a:rPr lang="it-IT" sz="1400" dirty="0" err="1"/>
              <a:t>J</a:t>
            </a:r>
            <a:r>
              <a:rPr lang="it-IT" sz="1400" dirty="0"/>
              <a:t>, </a:t>
            </a:r>
            <a:r>
              <a:rPr lang="it-IT" sz="1400" dirty="0" err="1"/>
              <a:t>Lagreid</a:t>
            </a:r>
            <a:r>
              <a:rPr lang="it-IT" sz="1400" dirty="0"/>
              <a:t> A, Licata L, </a:t>
            </a:r>
            <a:r>
              <a:rPr lang="it-IT" sz="1400" dirty="0" err="1"/>
              <a:t>Lovering</a:t>
            </a:r>
            <a:r>
              <a:rPr lang="it-IT" sz="1400" dirty="0"/>
              <a:t> RC, </a:t>
            </a:r>
            <a:r>
              <a:rPr lang="it-IT" sz="1400" dirty="0" err="1"/>
              <a:t>Meldal</a:t>
            </a:r>
            <a:r>
              <a:rPr lang="it-IT" sz="1400" dirty="0"/>
              <a:t> B, </a:t>
            </a:r>
            <a:r>
              <a:rPr lang="it-IT" sz="1400" dirty="0" err="1"/>
              <a:t>Melidoni</a:t>
            </a:r>
            <a:r>
              <a:rPr lang="it-IT" sz="1400" dirty="0"/>
              <a:t> AN, Milagros M, </a:t>
            </a:r>
            <a:r>
              <a:rPr lang="it-IT" sz="1400" dirty="0" err="1"/>
              <a:t>Peluso</a:t>
            </a:r>
            <a:r>
              <a:rPr lang="it-IT" sz="1400" dirty="0"/>
              <a:t> D, Perfetto L, </a:t>
            </a:r>
            <a:r>
              <a:rPr lang="it-IT" sz="1400" dirty="0" err="1"/>
              <a:t>Porras</a:t>
            </a:r>
            <a:r>
              <a:rPr lang="it-IT" sz="1400" dirty="0"/>
              <a:t> </a:t>
            </a:r>
            <a:r>
              <a:rPr lang="it-IT" sz="1400" dirty="0" err="1"/>
              <a:t>P</a:t>
            </a:r>
            <a:r>
              <a:rPr lang="it-IT" sz="1400" dirty="0"/>
              <a:t>, </a:t>
            </a:r>
            <a:r>
              <a:rPr lang="it-IT" sz="1400" dirty="0" err="1"/>
              <a:t>Raghunath</a:t>
            </a:r>
            <a:r>
              <a:rPr lang="it-IT" sz="1400" dirty="0"/>
              <a:t> A, </a:t>
            </a:r>
            <a:r>
              <a:rPr lang="it-IT" sz="1400" dirty="0" err="1"/>
              <a:t>Ricard-Blum</a:t>
            </a:r>
            <a:r>
              <a:rPr lang="it-IT" sz="1400" dirty="0"/>
              <a:t> </a:t>
            </a:r>
            <a:r>
              <a:rPr lang="it-IT" sz="1400" dirty="0" err="1"/>
              <a:t>S</a:t>
            </a:r>
            <a:r>
              <a:rPr lang="it-IT" sz="1400" dirty="0"/>
              <a:t>, </a:t>
            </a:r>
            <a:r>
              <a:rPr lang="it-IT" sz="1400" dirty="0" err="1"/>
              <a:t>Roechert</a:t>
            </a:r>
            <a:r>
              <a:rPr lang="it-IT" sz="1400" dirty="0"/>
              <a:t> B, </a:t>
            </a:r>
            <a:r>
              <a:rPr lang="it-IT" sz="1400" dirty="0" err="1"/>
              <a:t>Stutz</a:t>
            </a:r>
            <a:r>
              <a:rPr lang="it-IT" sz="1400" dirty="0"/>
              <a:t> A, </a:t>
            </a:r>
            <a:r>
              <a:rPr lang="it-IT" sz="1400" dirty="0" err="1"/>
              <a:t>Tognolli</a:t>
            </a:r>
            <a:r>
              <a:rPr lang="it-IT" sz="1400" dirty="0"/>
              <a:t> M, van </a:t>
            </a:r>
            <a:r>
              <a:rPr lang="it-IT" sz="1400" dirty="0" err="1"/>
              <a:t>Roey</a:t>
            </a:r>
            <a:r>
              <a:rPr lang="it-IT" sz="1400" dirty="0"/>
              <a:t> K, Cesareni G, </a:t>
            </a:r>
            <a:r>
              <a:rPr lang="it-IT" sz="1400" dirty="0" err="1"/>
              <a:t>Hermjakob</a:t>
            </a:r>
            <a:r>
              <a:rPr lang="it-IT" sz="1400" dirty="0"/>
              <a:t> H (2014) The </a:t>
            </a:r>
            <a:r>
              <a:rPr lang="it-IT" sz="1400" dirty="0" err="1"/>
              <a:t>MIntAct</a:t>
            </a:r>
            <a:r>
              <a:rPr lang="it-IT" sz="1400" dirty="0"/>
              <a:t> </a:t>
            </a:r>
            <a:r>
              <a:rPr lang="it-IT" sz="1400" dirty="0" err="1"/>
              <a:t>project</a:t>
            </a:r>
            <a:r>
              <a:rPr lang="it-IT" sz="1400" dirty="0"/>
              <a:t>--IntAct </a:t>
            </a:r>
            <a:r>
              <a:rPr lang="it-IT" sz="1400" dirty="0" err="1"/>
              <a:t>as</a:t>
            </a:r>
            <a:r>
              <a:rPr lang="it-IT" sz="1400" dirty="0"/>
              <a:t> a common </a:t>
            </a:r>
            <a:r>
              <a:rPr lang="it-IT" sz="1400" dirty="0" err="1"/>
              <a:t>curation</a:t>
            </a:r>
            <a:r>
              <a:rPr lang="it-IT" sz="1400" dirty="0"/>
              <a:t> </a:t>
            </a:r>
            <a:r>
              <a:rPr lang="it-IT" sz="1400" dirty="0" err="1"/>
              <a:t>platform</a:t>
            </a:r>
            <a:r>
              <a:rPr lang="it-IT" sz="1400" dirty="0"/>
              <a:t> for 11 </a:t>
            </a:r>
            <a:r>
              <a:rPr lang="it-IT" sz="1400" dirty="0" err="1"/>
              <a:t>molecular</a:t>
            </a:r>
            <a:r>
              <a:rPr lang="it-IT" sz="1400" dirty="0"/>
              <a:t> </a:t>
            </a:r>
            <a:r>
              <a:rPr lang="it-IT" sz="1400" dirty="0" err="1"/>
              <a:t>interaction</a:t>
            </a:r>
            <a:r>
              <a:rPr lang="it-IT" sz="1400" dirty="0"/>
              <a:t> </a:t>
            </a:r>
            <a:r>
              <a:rPr lang="it-IT" sz="1400" dirty="0" err="1"/>
              <a:t>databases</a:t>
            </a:r>
            <a:r>
              <a:rPr lang="it-IT" sz="1400" dirty="0"/>
              <a:t>. </a:t>
            </a:r>
            <a:r>
              <a:rPr lang="it-IT" sz="1400" dirty="0" err="1"/>
              <a:t>Nucleic</a:t>
            </a:r>
            <a:r>
              <a:rPr lang="it-IT" sz="1400" dirty="0"/>
              <a:t> </a:t>
            </a:r>
            <a:r>
              <a:rPr lang="it-IT" sz="1400" dirty="0" err="1"/>
              <a:t>Acids</a:t>
            </a:r>
            <a:r>
              <a:rPr lang="it-IT" sz="1400" dirty="0"/>
              <a:t> Res 42:D358–63. </a:t>
            </a:r>
            <a:r>
              <a:rPr lang="it-IT" sz="1400" dirty="0" err="1"/>
              <a:t>doi</a:t>
            </a:r>
            <a:r>
              <a:rPr lang="it-IT" sz="1400" dirty="0"/>
              <a:t>: 10.1093/</a:t>
            </a:r>
            <a:r>
              <a:rPr lang="it-IT" sz="1400" dirty="0" err="1"/>
              <a:t>nar</a:t>
            </a:r>
            <a:r>
              <a:rPr lang="it-IT" sz="1400" dirty="0"/>
              <a:t>/gkt1115</a:t>
            </a:r>
          </a:p>
          <a:p>
            <a:pPr marL="171450" indent="-171450">
              <a:buFont typeface="Arial"/>
              <a:buChar char="•"/>
            </a:pPr>
            <a:r>
              <a:rPr lang="it-IT" sz="1400" dirty="0" err="1" smtClean="0"/>
              <a:t>Orchard</a:t>
            </a:r>
            <a:r>
              <a:rPr lang="it-IT" sz="1400" dirty="0" smtClean="0"/>
              <a:t> </a:t>
            </a:r>
            <a:r>
              <a:rPr lang="it-IT" sz="1400" dirty="0" err="1"/>
              <a:t>S</a:t>
            </a:r>
            <a:r>
              <a:rPr lang="it-IT" sz="1400" dirty="0"/>
              <a:t>, </a:t>
            </a:r>
            <a:r>
              <a:rPr lang="it-IT" sz="1400" dirty="0" err="1"/>
              <a:t>Salwinski</a:t>
            </a:r>
            <a:r>
              <a:rPr lang="it-IT" sz="1400" dirty="0"/>
              <a:t> L, </a:t>
            </a:r>
            <a:r>
              <a:rPr lang="it-IT" sz="1400" dirty="0" err="1"/>
              <a:t>Kerrien</a:t>
            </a:r>
            <a:r>
              <a:rPr lang="it-IT" sz="1400" dirty="0"/>
              <a:t> </a:t>
            </a:r>
            <a:r>
              <a:rPr lang="it-IT" sz="1400" dirty="0" err="1"/>
              <a:t>S</a:t>
            </a:r>
            <a:r>
              <a:rPr lang="it-IT" sz="1400" dirty="0"/>
              <a:t>, Montecchi-Palazzi L, </a:t>
            </a:r>
            <a:r>
              <a:rPr lang="it-IT" sz="1400" dirty="0" err="1"/>
              <a:t>Oesterheld</a:t>
            </a:r>
            <a:r>
              <a:rPr lang="it-IT" sz="1400" dirty="0"/>
              <a:t> M, </a:t>
            </a:r>
            <a:r>
              <a:rPr lang="it-IT" sz="1400" dirty="0" err="1"/>
              <a:t>Stümpflen</a:t>
            </a:r>
            <a:r>
              <a:rPr lang="it-IT" sz="1400" dirty="0"/>
              <a:t> V, </a:t>
            </a:r>
            <a:r>
              <a:rPr lang="it-IT" sz="1400" dirty="0" err="1"/>
              <a:t>Ceol</a:t>
            </a:r>
            <a:r>
              <a:rPr lang="it-IT" sz="1400" dirty="0"/>
              <a:t> A, </a:t>
            </a:r>
            <a:r>
              <a:rPr lang="it-IT" sz="1400" dirty="0" err="1"/>
              <a:t>Chatr-aryamontri</a:t>
            </a:r>
            <a:r>
              <a:rPr lang="it-IT" sz="1400" dirty="0"/>
              <a:t> A, Armstrong </a:t>
            </a:r>
            <a:r>
              <a:rPr lang="it-IT" sz="1400" dirty="0" err="1"/>
              <a:t>J</a:t>
            </a:r>
            <a:r>
              <a:rPr lang="it-IT" sz="1400" dirty="0"/>
              <a:t>, </a:t>
            </a:r>
            <a:r>
              <a:rPr lang="it-IT" sz="1400" dirty="0" err="1"/>
              <a:t>Woollard</a:t>
            </a:r>
            <a:r>
              <a:rPr lang="it-IT" sz="1400" dirty="0"/>
              <a:t> </a:t>
            </a:r>
            <a:r>
              <a:rPr lang="it-IT" sz="1400" dirty="0" err="1"/>
              <a:t>P</a:t>
            </a:r>
            <a:r>
              <a:rPr lang="it-IT" sz="1400" dirty="0"/>
              <a:t>, Salama JJ, Moore </a:t>
            </a:r>
            <a:r>
              <a:rPr lang="it-IT" sz="1400" dirty="0" err="1"/>
              <a:t>S</a:t>
            </a:r>
            <a:r>
              <a:rPr lang="it-IT" sz="1400" dirty="0"/>
              <a:t>, Wojcik </a:t>
            </a:r>
            <a:r>
              <a:rPr lang="it-IT" sz="1400" dirty="0" err="1"/>
              <a:t>J</a:t>
            </a:r>
            <a:r>
              <a:rPr lang="it-IT" sz="1400" dirty="0"/>
              <a:t>, </a:t>
            </a:r>
            <a:r>
              <a:rPr lang="it-IT" sz="1400" dirty="0" err="1"/>
              <a:t>Bader</a:t>
            </a:r>
            <a:r>
              <a:rPr lang="it-IT" sz="1400" dirty="0"/>
              <a:t> GD, </a:t>
            </a:r>
            <a:r>
              <a:rPr lang="it-IT" sz="1400" dirty="0" err="1"/>
              <a:t>Vidal</a:t>
            </a:r>
            <a:r>
              <a:rPr lang="it-IT" sz="1400" dirty="0"/>
              <a:t> M, </a:t>
            </a:r>
            <a:r>
              <a:rPr lang="it-IT" sz="1400" dirty="0" err="1"/>
              <a:t>Cusick</a:t>
            </a:r>
            <a:r>
              <a:rPr lang="it-IT" sz="1400" dirty="0"/>
              <a:t> ME, </a:t>
            </a:r>
            <a:r>
              <a:rPr lang="it-IT" sz="1400" dirty="0" err="1"/>
              <a:t>Gerstein</a:t>
            </a:r>
            <a:r>
              <a:rPr lang="it-IT" sz="1400" dirty="0"/>
              <a:t> M, Gavin A-C, </a:t>
            </a:r>
            <a:r>
              <a:rPr lang="it-IT" sz="1400" dirty="0" err="1"/>
              <a:t>Superti-Furga</a:t>
            </a:r>
            <a:r>
              <a:rPr lang="it-IT" sz="1400" dirty="0"/>
              <a:t> G, </a:t>
            </a:r>
            <a:r>
              <a:rPr lang="it-IT" sz="1400" dirty="0" err="1"/>
              <a:t>Greenblatt</a:t>
            </a:r>
            <a:r>
              <a:rPr lang="it-IT" sz="1400" dirty="0"/>
              <a:t> </a:t>
            </a:r>
            <a:r>
              <a:rPr lang="it-IT" sz="1400" dirty="0" err="1"/>
              <a:t>J</a:t>
            </a:r>
            <a:r>
              <a:rPr lang="it-IT" sz="1400" dirty="0"/>
              <a:t>, </a:t>
            </a:r>
            <a:r>
              <a:rPr lang="it-IT" sz="1400" dirty="0" err="1"/>
              <a:t>Bader</a:t>
            </a:r>
            <a:r>
              <a:rPr lang="it-IT" sz="1400" dirty="0"/>
              <a:t> </a:t>
            </a:r>
            <a:r>
              <a:rPr lang="it-IT" sz="1400" dirty="0" err="1"/>
              <a:t>J</a:t>
            </a:r>
            <a:r>
              <a:rPr lang="it-IT" sz="1400" dirty="0"/>
              <a:t>, </a:t>
            </a:r>
            <a:r>
              <a:rPr lang="it-IT" sz="1400" dirty="0" err="1"/>
              <a:t>Uetz</a:t>
            </a:r>
            <a:r>
              <a:rPr lang="it-IT" sz="1400" dirty="0"/>
              <a:t> </a:t>
            </a:r>
            <a:r>
              <a:rPr lang="it-IT" sz="1400" dirty="0" err="1"/>
              <a:t>P</a:t>
            </a:r>
            <a:r>
              <a:rPr lang="it-IT" sz="1400" dirty="0"/>
              <a:t>, </a:t>
            </a:r>
            <a:r>
              <a:rPr lang="it-IT" sz="1400" dirty="0" err="1"/>
              <a:t>Tyers</a:t>
            </a:r>
            <a:r>
              <a:rPr lang="it-IT" sz="1400" dirty="0"/>
              <a:t> M, </a:t>
            </a:r>
            <a:r>
              <a:rPr lang="it-IT" sz="1400" dirty="0" err="1"/>
              <a:t>Legrain</a:t>
            </a:r>
            <a:r>
              <a:rPr lang="it-IT" sz="1400" dirty="0"/>
              <a:t> </a:t>
            </a:r>
            <a:r>
              <a:rPr lang="it-IT" sz="1400" dirty="0" err="1"/>
              <a:t>P</a:t>
            </a:r>
            <a:r>
              <a:rPr lang="it-IT" sz="1400" dirty="0"/>
              <a:t>, </a:t>
            </a:r>
            <a:r>
              <a:rPr lang="it-IT" sz="1400" dirty="0" err="1"/>
              <a:t>Fields</a:t>
            </a:r>
            <a:r>
              <a:rPr lang="it-IT" sz="1400" dirty="0"/>
              <a:t> </a:t>
            </a:r>
            <a:r>
              <a:rPr lang="it-IT" sz="1400" dirty="0" err="1"/>
              <a:t>S</a:t>
            </a:r>
            <a:r>
              <a:rPr lang="it-IT" sz="1400" dirty="0"/>
              <a:t>, </a:t>
            </a:r>
            <a:r>
              <a:rPr lang="it-IT" sz="1400" dirty="0" err="1"/>
              <a:t>Mulder</a:t>
            </a:r>
            <a:r>
              <a:rPr lang="it-IT" sz="1400" dirty="0"/>
              <a:t> </a:t>
            </a:r>
            <a:r>
              <a:rPr lang="it-IT" sz="1400" dirty="0" err="1"/>
              <a:t>N</a:t>
            </a:r>
            <a:r>
              <a:rPr lang="it-IT" sz="1400" dirty="0"/>
              <a:t>, </a:t>
            </a:r>
            <a:r>
              <a:rPr lang="it-IT" sz="1400" dirty="0" err="1"/>
              <a:t>Gilson</a:t>
            </a:r>
            <a:r>
              <a:rPr lang="it-IT" sz="1400" dirty="0"/>
              <a:t> M, </a:t>
            </a:r>
            <a:r>
              <a:rPr lang="it-IT" sz="1400" dirty="0" err="1"/>
              <a:t>Niepmann</a:t>
            </a:r>
            <a:r>
              <a:rPr lang="it-IT" sz="1400" dirty="0"/>
              <a:t> M, </a:t>
            </a:r>
            <a:r>
              <a:rPr lang="it-IT" sz="1400" dirty="0" err="1"/>
              <a:t>Burgoon</a:t>
            </a:r>
            <a:r>
              <a:rPr lang="it-IT" sz="1400" dirty="0"/>
              <a:t> L, De Las </a:t>
            </a:r>
            <a:r>
              <a:rPr lang="it-IT" sz="1400" dirty="0" err="1"/>
              <a:t>Rivas</a:t>
            </a:r>
            <a:r>
              <a:rPr lang="it-IT" sz="1400" dirty="0"/>
              <a:t> </a:t>
            </a:r>
            <a:r>
              <a:rPr lang="it-IT" sz="1400" dirty="0" err="1"/>
              <a:t>J</a:t>
            </a:r>
            <a:r>
              <a:rPr lang="it-IT" sz="1400" dirty="0"/>
              <a:t>, </a:t>
            </a:r>
            <a:r>
              <a:rPr lang="it-IT" sz="1400" dirty="0" err="1"/>
              <a:t>Prieto</a:t>
            </a:r>
            <a:r>
              <a:rPr lang="it-IT" sz="1400" dirty="0"/>
              <a:t> C, </a:t>
            </a:r>
            <a:r>
              <a:rPr lang="it-IT" sz="1400" dirty="0" err="1"/>
              <a:t>Perreau</a:t>
            </a:r>
            <a:r>
              <a:rPr lang="it-IT" sz="1400" dirty="0"/>
              <a:t> VM, </a:t>
            </a:r>
            <a:r>
              <a:rPr lang="it-IT" sz="1400" dirty="0" err="1"/>
              <a:t>Hogue</a:t>
            </a:r>
            <a:r>
              <a:rPr lang="it-IT" sz="1400" dirty="0"/>
              <a:t> C, </a:t>
            </a:r>
            <a:r>
              <a:rPr lang="it-IT" sz="1400" dirty="0" err="1"/>
              <a:t>Mewes</a:t>
            </a:r>
            <a:r>
              <a:rPr lang="it-IT" sz="1400" dirty="0"/>
              <a:t> H-W, </a:t>
            </a:r>
            <a:r>
              <a:rPr lang="it-IT" sz="1400" dirty="0" err="1"/>
              <a:t>Apweiler</a:t>
            </a:r>
            <a:r>
              <a:rPr lang="it-IT" sz="1400" dirty="0"/>
              <a:t> </a:t>
            </a:r>
            <a:r>
              <a:rPr lang="it-IT" sz="1400" dirty="0" err="1"/>
              <a:t>R</a:t>
            </a:r>
            <a:r>
              <a:rPr lang="it-IT" sz="1400" dirty="0"/>
              <a:t>, </a:t>
            </a:r>
            <a:r>
              <a:rPr lang="it-IT" sz="1400" dirty="0" err="1"/>
              <a:t>Xenarios</a:t>
            </a:r>
            <a:r>
              <a:rPr lang="it-IT" sz="1400" dirty="0"/>
              <a:t> I, </a:t>
            </a:r>
            <a:r>
              <a:rPr lang="it-IT" sz="1400" dirty="0" err="1"/>
              <a:t>Eisenberg</a:t>
            </a:r>
            <a:r>
              <a:rPr lang="it-IT" sz="1400" dirty="0"/>
              <a:t> D, Cesareni G, </a:t>
            </a:r>
            <a:r>
              <a:rPr lang="it-IT" sz="1400" dirty="0" err="1"/>
              <a:t>Hermjakob</a:t>
            </a:r>
            <a:r>
              <a:rPr lang="it-IT" sz="1400" dirty="0"/>
              <a:t> H (2007) The minimum information </a:t>
            </a:r>
            <a:r>
              <a:rPr lang="it-IT" sz="1400" dirty="0" err="1"/>
              <a:t>required</a:t>
            </a:r>
            <a:r>
              <a:rPr lang="it-IT" sz="1400" dirty="0"/>
              <a:t> for reporting a </a:t>
            </a:r>
            <a:r>
              <a:rPr lang="it-IT" sz="1400" dirty="0" err="1"/>
              <a:t>molecular</a:t>
            </a:r>
            <a:r>
              <a:rPr lang="it-IT" sz="1400" dirty="0"/>
              <a:t> </a:t>
            </a:r>
            <a:r>
              <a:rPr lang="it-IT" sz="1400" dirty="0" err="1"/>
              <a:t>interaction</a:t>
            </a:r>
            <a:r>
              <a:rPr lang="it-IT" sz="1400" dirty="0"/>
              <a:t> </a:t>
            </a:r>
            <a:r>
              <a:rPr lang="it-IT" sz="1400" dirty="0" err="1"/>
              <a:t>experiment</a:t>
            </a:r>
            <a:r>
              <a:rPr lang="it-IT" sz="1400" dirty="0"/>
              <a:t> (</a:t>
            </a:r>
            <a:r>
              <a:rPr lang="it-IT" sz="1400" dirty="0" err="1"/>
              <a:t>MIMIx</a:t>
            </a:r>
            <a:r>
              <a:rPr lang="it-IT" sz="1400" dirty="0"/>
              <a:t>). </a:t>
            </a:r>
            <a:r>
              <a:rPr lang="it-IT" sz="1400" dirty="0" err="1"/>
              <a:t>Nat</a:t>
            </a:r>
            <a:r>
              <a:rPr lang="it-IT" sz="1400" dirty="0"/>
              <a:t> </a:t>
            </a:r>
            <a:r>
              <a:rPr lang="it-IT" sz="1400" dirty="0" err="1"/>
              <a:t>Biotechnol</a:t>
            </a:r>
            <a:r>
              <a:rPr lang="it-IT" sz="1400" dirty="0"/>
              <a:t> 25:894–8. </a:t>
            </a:r>
            <a:r>
              <a:rPr lang="it-IT" sz="1400" dirty="0" err="1"/>
              <a:t>doi</a:t>
            </a:r>
            <a:r>
              <a:rPr lang="it-IT" sz="1400" dirty="0"/>
              <a:t>: 10.1038/nbt1324</a:t>
            </a:r>
          </a:p>
          <a:p>
            <a:pPr marL="171450" indent="-171450">
              <a:buFont typeface="Arial"/>
              <a:buChar char="•"/>
            </a:pPr>
            <a:r>
              <a:rPr lang="it-IT" sz="1400" dirty="0"/>
              <a:t> </a:t>
            </a:r>
            <a:r>
              <a:rPr lang="it-IT" sz="1400" dirty="0" err="1"/>
              <a:t>Koh</a:t>
            </a:r>
            <a:r>
              <a:rPr lang="it-IT" sz="1400" dirty="0"/>
              <a:t> GC, </a:t>
            </a:r>
            <a:r>
              <a:rPr lang="it-IT" sz="1400" b="1" dirty="0" err="1"/>
              <a:t>Porras</a:t>
            </a:r>
            <a:r>
              <a:rPr lang="it-IT" sz="1400" b="1" dirty="0"/>
              <a:t> </a:t>
            </a:r>
            <a:r>
              <a:rPr lang="it-IT" sz="1400" b="1" dirty="0" err="1"/>
              <a:t>P</a:t>
            </a:r>
            <a:r>
              <a:rPr lang="it-IT" sz="1400" dirty="0"/>
              <a:t>, </a:t>
            </a:r>
            <a:r>
              <a:rPr lang="it-IT" sz="1400" dirty="0" err="1"/>
              <a:t>Aranda</a:t>
            </a:r>
            <a:r>
              <a:rPr lang="it-IT" sz="1400" dirty="0"/>
              <a:t> B, </a:t>
            </a:r>
            <a:r>
              <a:rPr lang="it-IT" sz="1400" dirty="0" err="1"/>
              <a:t>Hermjakob</a:t>
            </a:r>
            <a:r>
              <a:rPr lang="it-IT" sz="1400" dirty="0"/>
              <a:t> H, </a:t>
            </a:r>
            <a:r>
              <a:rPr lang="it-IT" sz="1400" dirty="0" err="1"/>
              <a:t>Orchard</a:t>
            </a:r>
            <a:r>
              <a:rPr lang="it-IT" sz="1400" dirty="0"/>
              <a:t> SE., </a:t>
            </a:r>
            <a:r>
              <a:rPr lang="it-IT" sz="1400" dirty="0" err="1"/>
              <a:t>Analyzing</a:t>
            </a:r>
            <a:r>
              <a:rPr lang="it-IT" sz="1400" dirty="0"/>
              <a:t> </a:t>
            </a:r>
            <a:r>
              <a:rPr lang="it-IT" sz="1400" dirty="0" err="1"/>
              <a:t>protein-protein</a:t>
            </a:r>
            <a:r>
              <a:rPr lang="it-IT" sz="1400" dirty="0"/>
              <a:t> </a:t>
            </a:r>
            <a:r>
              <a:rPr lang="it-IT" sz="1400" dirty="0" err="1"/>
              <a:t>interaction</a:t>
            </a:r>
            <a:r>
              <a:rPr lang="it-IT" sz="1400" dirty="0"/>
              <a:t> networks. </a:t>
            </a:r>
            <a:r>
              <a:rPr lang="it-IT" sz="1400" dirty="0" err="1"/>
              <a:t>J</a:t>
            </a:r>
            <a:r>
              <a:rPr lang="it-IT" sz="1400" dirty="0"/>
              <a:t> </a:t>
            </a:r>
            <a:r>
              <a:rPr lang="it-IT" sz="1400" dirty="0" err="1"/>
              <a:t>Proteome</a:t>
            </a:r>
            <a:r>
              <a:rPr lang="it-IT" sz="1400" dirty="0"/>
              <a:t> Res. 2012 </a:t>
            </a:r>
            <a:r>
              <a:rPr lang="it-IT" sz="1400" dirty="0" err="1"/>
              <a:t>Apr</a:t>
            </a:r>
            <a:r>
              <a:rPr lang="it-IT" sz="1400" dirty="0"/>
              <a:t> 6;11(4):2014-31. </a:t>
            </a:r>
            <a:r>
              <a:rPr lang="it-IT" sz="1400" dirty="0" err="1"/>
              <a:t>doi</a:t>
            </a:r>
            <a:r>
              <a:rPr lang="it-IT" sz="1400" dirty="0"/>
              <a:t>: 10.1021/pr201211w. </a:t>
            </a:r>
            <a:r>
              <a:rPr lang="it-IT" sz="1400" dirty="0" err="1"/>
              <a:t>Epub</a:t>
            </a:r>
            <a:r>
              <a:rPr lang="it-IT" sz="1400" dirty="0"/>
              <a:t> 2012 Mar 2. </a:t>
            </a:r>
            <a:r>
              <a:rPr lang="it-IT" sz="1400" dirty="0" err="1"/>
              <a:t>Review</a:t>
            </a:r>
            <a:r>
              <a:rPr lang="it-IT" sz="1400" dirty="0"/>
              <a:t>.</a:t>
            </a:r>
          </a:p>
          <a:p>
            <a:pPr marL="171450" indent="-171450">
              <a:buFont typeface="Arial"/>
              <a:buChar char="•"/>
            </a:pPr>
            <a:r>
              <a:rPr lang="en-GB" sz="1400" dirty="0"/>
              <a:t> </a:t>
            </a:r>
            <a:r>
              <a:rPr lang="it-IT" sz="1400" dirty="0"/>
              <a:t> </a:t>
            </a:r>
            <a:r>
              <a:rPr lang="en-GB" sz="1400" dirty="0" smtClean="0"/>
              <a:t>Orchard </a:t>
            </a:r>
            <a:r>
              <a:rPr lang="en-GB" sz="1400" dirty="0"/>
              <a:t>S.</a:t>
            </a:r>
            <a:r>
              <a:rPr lang="it-IT" sz="1400" dirty="0"/>
              <a:t>, </a:t>
            </a:r>
            <a:r>
              <a:rPr lang="en-GB" sz="1400" dirty="0"/>
              <a:t>Molecular</a:t>
            </a:r>
            <a:r>
              <a:rPr lang="en-GB" sz="1400" u="sng" dirty="0"/>
              <a:t> </a:t>
            </a:r>
            <a:r>
              <a:rPr lang="en-GB" sz="1400" dirty="0"/>
              <a:t>interaction</a:t>
            </a:r>
            <a:r>
              <a:rPr lang="en-GB" sz="1400" u="sng" dirty="0"/>
              <a:t> </a:t>
            </a:r>
            <a:r>
              <a:rPr lang="en-GB" sz="1400" dirty="0"/>
              <a:t>databases. Proteomics. 2012 May;12(10):1656-62. </a:t>
            </a:r>
            <a:r>
              <a:rPr lang="en-GB" sz="1400" dirty="0" err="1"/>
              <a:t>doi</a:t>
            </a:r>
            <a:r>
              <a:rPr lang="en-GB" sz="1400" dirty="0"/>
              <a:t>: 10.1002/pmic.201100484. Review.</a:t>
            </a:r>
            <a:endParaRPr lang="it-IT" sz="1400" dirty="0"/>
          </a:p>
          <a:p>
            <a:endParaRPr lang="it-IT" sz="1400" dirty="0"/>
          </a:p>
          <a:p>
            <a:endParaRPr lang="it-IT" sz="1200" dirty="0"/>
          </a:p>
          <a:p>
            <a:r>
              <a:rPr lang="it-IT" sz="1200" dirty="0"/>
              <a:t> </a:t>
            </a:r>
          </a:p>
          <a:p>
            <a:r>
              <a:rPr lang="en-GB" sz="1200" dirty="0"/>
              <a:t> </a:t>
            </a:r>
            <a:endParaRPr lang="it-IT" sz="1200" dirty="0"/>
          </a:p>
        </p:txBody>
      </p:sp>
    </p:spTree>
    <p:extLst>
      <p:ext uri="{BB962C8B-B14F-4D97-AF65-F5344CB8AC3E}">
        <p14:creationId xmlns:p14="http://schemas.microsoft.com/office/powerpoint/2010/main" val="27966860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/>
          <p:cNvSpPr/>
          <p:nvPr/>
        </p:nvSpPr>
        <p:spPr>
          <a:xfrm>
            <a:off x="1601054" y="610125"/>
            <a:ext cx="72448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u="sng" dirty="0" smtClean="0">
                <a:solidFill>
                  <a:schemeClr val="accent2">
                    <a:lumMod val="75000"/>
                  </a:schemeClr>
                </a:solidFill>
              </a:rPr>
              <a:t>Practical </a:t>
            </a:r>
            <a:r>
              <a:rPr lang="en-GB" b="1" u="sng" dirty="0" smtClean="0">
                <a:solidFill>
                  <a:schemeClr val="accent2">
                    <a:lumMod val="75000"/>
                  </a:schemeClr>
                </a:solidFill>
              </a:rPr>
              <a:t>1</a:t>
            </a:r>
            <a:r>
              <a:rPr lang="en-GB" b="1" dirty="0" smtClean="0">
                <a:solidFill>
                  <a:srgbClr val="953735"/>
                </a:solidFill>
              </a:rPr>
              <a:t>: </a:t>
            </a:r>
            <a:r>
              <a:rPr lang="en-US" b="1" dirty="0">
                <a:solidFill>
                  <a:srgbClr val="953735"/>
                </a:solidFill>
              </a:rPr>
              <a:t>Web resources describing results of PPI experiments</a:t>
            </a:r>
            <a:endParaRPr lang="it-IT" dirty="0">
              <a:solidFill>
                <a:srgbClr val="953735"/>
              </a:solidFill>
            </a:endParaRPr>
          </a:p>
        </p:txBody>
      </p:sp>
      <p:sp>
        <p:nvSpPr>
          <p:cNvPr id="4" name="Rettangolo 3"/>
          <p:cNvSpPr/>
          <p:nvPr/>
        </p:nvSpPr>
        <p:spPr>
          <a:xfrm>
            <a:off x="147956" y="1183583"/>
            <a:ext cx="6710044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GB" b="1" dirty="0" smtClean="0"/>
          </a:p>
          <a:p>
            <a:r>
              <a:rPr lang="en-GB" b="1" dirty="0" smtClean="0"/>
              <a:t>Training </a:t>
            </a:r>
            <a:r>
              <a:rPr lang="en-GB" b="1" dirty="0"/>
              <a:t>session: Searching </a:t>
            </a:r>
            <a:r>
              <a:rPr lang="en-GB" b="1" dirty="0" err="1"/>
              <a:t>UniProt</a:t>
            </a:r>
            <a:r>
              <a:rPr lang="en-GB" b="1" dirty="0" smtClean="0"/>
              <a:t>,</a:t>
            </a:r>
            <a:endParaRPr lang="it-IT" b="1" dirty="0"/>
          </a:p>
          <a:p>
            <a:r>
              <a:rPr lang="en-GB" dirty="0"/>
              <a:t> </a:t>
            </a:r>
            <a:endParaRPr lang="it-IT" dirty="0"/>
          </a:p>
          <a:p>
            <a:r>
              <a:rPr lang="en-GB" dirty="0" smtClean="0"/>
              <a:t>In </a:t>
            </a:r>
            <a:r>
              <a:rPr lang="en-GB" dirty="0"/>
              <a:t>this training session </a:t>
            </a:r>
            <a:r>
              <a:rPr lang="en-GB" dirty="0" smtClean="0"/>
              <a:t>you </a:t>
            </a:r>
            <a:r>
              <a:rPr lang="en-GB" dirty="0"/>
              <a:t>will use </a:t>
            </a:r>
            <a:r>
              <a:rPr lang="en-GB" dirty="0" err="1" smtClean="0"/>
              <a:t>UniProt</a:t>
            </a:r>
            <a:r>
              <a:rPr lang="en-GB" b="1" dirty="0" smtClean="0"/>
              <a:t> </a:t>
            </a:r>
            <a:r>
              <a:rPr lang="en-GB" dirty="0" smtClean="0"/>
              <a:t>database</a:t>
            </a:r>
            <a:r>
              <a:rPr lang="en-GB" dirty="0"/>
              <a:t>. </a:t>
            </a:r>
            <a:endParaRPr lang="en-GB" dirty="0" smtClean="0"/>
          </a:p>
          <a:p>
            <a:pPr marL="285750" indent="-285750">
              <a:buFont typeface="Arial"/>
              <a:buChar char="•"/>
            </a:pPr>
            <a:r>
              <a:rPr lang="en-GB" dirty="0" smtClean="0"/>
              <a:t>perform </a:t>
            </a:r>
            <a:r>
              <a:rPr lang="en-GB" dirty="0"/>
              <a:t>different </a:t>
            </a:r>
            <a:r>
              <a:rPr lang="en-GB" dirty="0" smtClean="0"/>
              <a:t>search</a:t>
            </a:r>
          </a:p>
          <a:p>
            <a:pPr marL="285750" indent="-285750">
              <a:buFont typeface="Arial"/>
              <a:buChar char="•"/>
            </a:pPr>
            <a:r>
              <a:rPr lang="en-GB" dirty="0" smtClean="0"/>
              <a:t>check </a:t>
            </a:r>
            <a:r>
              <a:rPr lang="en-GB" dirty="0"/>
              <a:t>the </a:t>
            </a:r>
            <a:r>
              <a:rPr lang="en-GB" dirty="0" smtClean="0"/>
              <a:t>cross-references</a:t>
            </a:r>
          </a:p>
          <a:p>
            <a:pPr marL="285750" indent="-285750">
              <a:buFont typeface="Arial"/>
              <a:buChar char="•"/>
            </a:pPr>
            <a:r>
              <a:rPr lang="en-GB" dirty="0" smtClean="0"/>
              <a:t>look </a:t>
            </a:r>
            <a:r>
              <a:rPr lang="en-GB" dirty="0"/>
              <a:t>for the </a:t>
            </a:r>
            <a:r>
              <a:rPr lang="en-GB" dirty="0" smtClean="0"/>
              <a:t>PDB information </a:t>
            </a:r>
          </a:p>
          <a:p>
            <a:pPr marL="285750" indent="-285750">
              <a:buFont typeface="Arial"/>
              <a:buChar char="•"/>
            </a:pPr>
            <a:r>
              <a:rPr lang="en-GB" dirty="0"/>
              <a:t>look for the </a:t>
            </a:r>
            <a:r>
              <a:rPr lang="en-GB" dirty="0" smtClean="0"/>
              <a:t>PPI </a:t>
            </a:r>
            <a:r>
              <a:rPr lang="en-GB" dirty="0" smtClean="0"/>
              <a:t>information </a:t>
            </a:r>
          </a:p>
          <a:p>
            <a:pPr marL="285750" indent="-285750">
              <a:buFont typeface="Arial"/>
              <a:buChar char="•"/>
            </a:pPr>
            <a:endParaRPr lang="en-GB" dirty="0"/>
          </a:p>
          <a:p>
            <a:r>
              <a:rPr lang="en-GB" b="1" dirty="0" smtClean="0"/>
              <a:t>Step2</a:t>
            </a:r>
            <a:r>
              <a:rPr lang="en-GB" b="1" dirty="0"/>
              <a:t>: </a:t>
            </a:r>
            <a:r>
              <a:rPr lang="en-GB" dirty="0" err="1"/>
              <a:t>UniProt</a:t>
            </a:r>
            <a:r>
              <a:rPr lang="en-GB" dirty="0"/>
              <a:t> and PDB</a:t>
            </a:r>
            <a:r>
              <a:rPr lang="it-IT" dirty="0"/>
              <a:t> </a:t>
            </a:r>
            <a:endParaRPr lang="it-IT" dirty="0" smtClean="0"/>
          </a:p>
          <a:p>
            <a:r>
              <a:rPr lang="en-GB" b="1" dirty="0" smtClean="0"/>
              <a:t>Step3</a:t>
            </a:r>
            <a:r>
              <a:rPr lang="en-GB" b="1" dirty="0"/>
              <a:t>: </a:t>
            </a:r>
            <a:r>
              <a:rPr lang="en-GB" dirty="0" err="1"/>
              <a:t>UniProt</a:t>
            </a:r>
            <a:r>
              <a:rPr lang="en-GB" dirty="0"/>
              <a:t> and PPI</a:t>
            </a:r>
            <a:r>
              <a:rPr lang="it-IT" dirty="0"/>
              <a:t> </a:t>
            </a:r>
            <a:endParaRPr lang="it-IT" dirty="0" smtClean="0"/>
          </a:p>
          <a:p>
            <a:r>
              <a:rPr lang="en-GB" b="1" dirty="0"/>
              <a:t>Step4: </a:t>
            </a:r>
            <a:r>
              <a:rPr lang="en-GB" dirty="0"/>
              <a:t>Protein isoforms</a:t>
            </a:r>
            <a:endParaRPr lang="it-IT" dirty="0"/>
          </a:p>
          <a:p>
            <a:endParaRPr lang="it-IT" dirty="0"/>
          </a:p>
          <a:p>
            <a:endParaRPr lang="it-IT" dirty="0"/>
          </a:p>
          <a:p>
            <a:r>
              <a:rPr lang="it-IT" dirty="0" smtClean="0"/>
              <a:t>	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1895810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/>
          <p:cNvSpPr/>
          <p:nvPr/>
        </p:nvSpPr>
        <p:spPr>
          <a:xfrm>
            <a:off x="1446174" y="610125"/>
            <a:ext cx="72448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u="sng" dirty="0" smtClean="0">
                <a:solidFill>
                  <a:schemeClr val="accent2">
                    <a:lumMod val="75000"/>
                  </a:schemeClr>
                </a:solidFill>
              </a:rPr>
              <a:t>Practical </a:t>
            </a:r>
            <a:r>
              <a:rPr lang="en-GB" b="1" u="sng" dirty="0" smtClean="0">
                <a:solidFill>
                  <a:schemeClr val="accent2">
                    <a:lumMod val="75000"/>
                  </a:schemeClr>
                </a:solidFill>
              </a:rPr>
              <a:t>2</a:t>
            </a:r>
            <a:r>
              <a:rPr lang="en-GB" b="1" dirty="0" smtClean="0">
                <a:solidFill>
                  <a:schemeClr val="accent2">
                    <a:lumMod val="75000"/>
                  </a:schemeClr>
                </a:solidFill>
              </a:rPr>
              <a:t>: </a:t>
            </a:r>
            <a:r>
              <a:rPr lang="en-GB" b="1" dirty="0" smtClean="0">
                <a:solidFill>
                  <a:schemeClr val="accent2">
                    <a:lumMod val="75000"/>
                  </a:schemeClr>
                </a:solidFill>
              </a:rPr>
              <a:t>Protein</a:t>
            </a:r>
            <a:r>
              <a:rPr lang="en-GB" b="1" dirty="0">
                <a:solidFill>
                  <a:schemeClr val="accent2">
                    <a:lumMod val="75000"/>
                  </a:schemeClr>
                </a:solidFill>
              </a:rPr>
              <a:t>-Protein Interactions </a:t>
            </a:r>
            <a:r>
              <a:rPr lang="en-GB" b="1" dirty="0" smtClean="0">
                <a:solidFill>
                  <a:schemeClr val="accent2">
                    <a:lumMod val="75000"/>
                  </a:schemeClr>
                </a:solidFill>
              </a:rPr>
              <a:t>and</a:t>
            </a:r>
            <a:r>
              <a:rPr lang="it-IT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GB" b="1" dirty="0" smtClean="0">
                <a:solidFill>
                  <a:schemeClr val="accent2">
                    <a:lumMod val="75000"/>
                  </a:schemeClr>
                </a:solidFill>
              </a:rPr>
              <a:t>Bioinformatics </a:t>
            </a:r>
            <a:r>
              <a:rPr lang="en-GB" b="1" dirty="0">
                <a:solidFill>
                  <a:schemeClr val="accent2">
                    <a:lumMod val="75000"/>
                  </a:schemeClr>
                </a:solidFill>
              </a:rPr>
              <a:t>tools</a:t>
            </a:r>
            <a:endParaRPr lang="it-IT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" name="Rettangolo 3"/>
          <p:cNvSpPr/>
          <p:nvPr/>
        </p:nvSpPr>
        <p:spPr>
          <a:xfrm>
            <a:off x="147956" y="1183583"/>
            <a:ext cx="6710044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/>
              <a:t>	</a:t>
            </a:r>
          </a:p>
          <a:p>
            <a:endParaRPr lang="en-GB" b="1" dirty="0" smtClean="0"/>
          </a:p>
          <a:p>
            <a:r>
              <a:rPr lang="en-GB" b="1" dirty="0" smtClean="0"/>
              <a:t>Training </a:t>
            </a:r>
            <a:r>
              <a:rPr lang="en-GB" b="1" dirty="0"/>
              <a:t>session: Searching </a:t>
            </a:r>
            <a:r>
              <a:rPr lang="en-GB" b="1" dirty="0" err="1"/>
              <a:t>IntAct</a:t>
            </a:r>
            <a:r>
              <a:rPr lang="en-GB" b="1" dirty="0"/>
              <a:t> database</a:t>
            </a:r>
            <a:endParaRPr lang="it-IT" dirty="0"/>
          </a:p>
          <a:p>
            <a:r>
              <a:rPr lang="en-GB" dirty="0"/>
              <a:t> </a:t>
            </a:r>
            <a:endParaRPr lang="it-IT" dirty="0"/>
          </a:p>
          <a:p>
            <a:r>
              <a:rPr lang="en-GB" dirty="0" smtClean="0"/>
              <a:t>In </a:t>
            </a:r>
            <a:r>
              <a:rPr lang="en-GB" dirty="0"/>
              <a:t>this training session </a:t>
            </a:r>
            <a:r>
              <a:rPr lang="en-GB" dirty="0" smtClean="0"/>
              <a:t>you </a:t>
            </a:r>
            <a:r>
              <a:rPr lang="en-GB" dirty="0"/>
              <a:t>will </a:t>
            </a:r>
            <a:r>
              <a:rPr lang="en-GB" dirty="0" smtClean="0"/>
              <a:t>use the </a:t>
            </a:r>
            <a:r>
              <a:rPr lang="en-GB" dirty="0" err="1"/>
              <a:t>IntAct</a:t>
            </a:r>
            <a:r>
              <a:rPr lang="en-GB" dirty="0"/>
              <a:t> database. </a:t>
            </a:r>
            <a:endParaRPr lang="en-GB" dirty="0" smtClean="0"/>
          </a:p>
          <a:p>
            <a:pPr marL="285750" indent="-285750">
              <a:buFont typeface="Arial"/>
              <a:buChar char="•"/>
            </a:pPr>
            <a:r>
              <a:rPr lang="en-GB" dirty="0" smtClean="0"/>
              <a:t>perform </a:t>
            </a:r>
            <a:r>
              <a:rPr lang="en-GB" dirty="0"/>
              <a:t>different </a:t>
            </a:r>
            <a:r>
              <a:rPr lang="en-GB" dirty="0" smtClean="0"/>
              <a:t>search</a:t>
            </a:r>
          </a:p>
          <a:p>
            <a:pPr marL="285750" indent="-285750">
              <a:buFont typeface="Arial"/>
              <a:buChar char="•"/>
            </a:pPr>
            <a:r>
              <a:rPr lang="en-GB" dirty="0" smtClean="0"/>
              <a:t>check </a:t>
            </a:r>
            <a:r>
              <a:rPr lang="en-GB" dirty="0"/>
              <a:t>the number of </a:t>
            </a:r>
            <a:r>
              <a:rPr lang="en-GB" dirty="0" smtClean="0"/>
              <a:t>interaction evidences</a:t>
            </a:r>
          </a:p>
          <a:p>
            <a:pPr marL="285750" indent="-285750">
              <a:buFont typeface="Arial"/>
              <a:buChar char="•"/>
            </a:pPr>
            <a:r>
              <a:rPr lang="en-GB" dirty="0" smtClean="0"/>
              <a:t>look </a:t>
            </a:r>
            <a:r>
              <a:rPr lang="en-GB" dirty="0"/>
              <a:t>for the experimental details </a:t>
            </a:r>
            <a:endParaRPr lang="en-GB" dirty="0" smtClean="0"/>
          </a:p>
          <a:p>
            <a:pPr marL="285750" indent="-285750">
              <a:buFont typeface="Arial"/>
              <a:buChar char="•"/>
            </a:pPr>
            <a:r>
              <a:rPr lang="en-GB" dirty="0" smtClean="0"/>
              <a:t>download </a:t>
            </a:r>
            <a:r>
              <a:rPr lang="en-GB" dirty="0"/>
              <a:t>data using different formats</a:t>
            </a:r>
            <a:r>
              <a:rPr lang="en-GB" dirty="0" smtClean="0"/>
              <a:t>.</a:t>
            </a:r>
          </a:p>
          <a:p>
            <a:pPr marL="285750" indent="-285750">
              <a:buFont typeface="Arial"/>
              <a:buChar char="•"/>
            </a:pPr>
            <a:endParaRPr lang="en-GB" dirty="0"/>
          </a:p>
          <a:p>
            <a:r>
              <a:rPr lang="en-GB" b="1" dirty="0"/>
              <a:t>Step1</a:t>
            </a:r>
            <a:r>
              <a:rPr lang="en-GB" b="1" i="1" dirty="0"/>
              <a:t>: </a:t>
            </a:r>
            <a:r>
              <a:rPr lang="en-GB" i="1" dirty="0"/>
              <a:t>Quick </a:t>
            </a:r>
            <a:r>
              <a:rPr lang="en-GB" i="1" dirty="0" smtClean="0"/>
              <a:t>Search</a:t>
            </a:r>
          </a:p>
          <a:p>
            <a:r>
              <a:rPr lang="en-GB" b="1" i="1" dirty="0"/>
              <a:t>Step2</a:t>
            </a:r>
            <a:r>
              <a:rPr lang="en-GB" b="1" dirty="0"/>
              <a:t>: </a:t>
            </a:r>
            <a:r>
              <a:rPr lang="en-GB" dirty="0"/>
              <a:t>Refining </a:t>
            </a:r>
            <a:r>
              <a:rPr lang="en-GB" dirty="0" smtClean="0"/>
              <a:t>a search </a:t>
            </a:r>
            <a:r>
              <a:rPr lang="en-GB" dirty="0"/>
              <a:t>using the Advanced </a:t>
            </a:r>
            <a:r>
              <a:rPr lang="en-GB" dirty="0" smtClean="0"/>
              <a:t>Search</a:t>
            </a:r>
          </a:p>
          <a:p>
            <a:r>
              <a:rPr lang="en-GB" b="1" dirty="0"/>
              <a:t>Step3: </a:t>
            </a:r>
            <a:r>
              <a:rPr lang="en-GB" dirty="0"/>
              <a:t>Download data</a:t>
            </a:r>
            <a:endParaRPr lang="it-IT" dirty="0"/>
          </a:p>
          <a:p>
            <a:endParaRPr lang="it-IT" dirty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0247339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/>
          <p:cNvSpPr/>
          <p:nvPr/>
        </p:nvSpPr>
        <p:spPr>
          <a:xfrm>
            <a:off x="286380" y="1034899"/>
            <a:ext cx="8679960" cy="19697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latin typeface="+mj-lt"/>
                <a:cs typeface="Arial"/>
              </a:rPr>
              <a:t>Some low throughput </a:t>
            </a:r>
            <a:r>
              <a:rPr lang="en-GB" sz="2000" dirty="0" smtClean="0">
                <a:latin typeface="+mj-lt"/>
                <a:cs typeface="Arial"/>
              </a:rPr>
              <a:t>techniques, </a:t>
            </a:r>
            <a:r>
              <a:rPr lang="en-GB" sz="2000" dirty="0">
                <a:cs typeface="Arial"/>
              </a:rPr>
              <a:t>such as FRET, SPR, ITC, NMR and X-ray </a:t>
            </a:r>
            <a:r>
              <a:rPr lang="en-GB" sz="2000" dirty="0" smtClean="0">
                <a:cs typeface="Arial"/>
              </a:rPr>
              <a:t>crystallography, </a:t>
            </a:r>
            <a:r>
              <a:rPr lang="en-GB" sz="2000" dirty="0" smtClean="0">
                <a:latin typeface="+mj-lt"/>
                <a:cs typeface="Arial"/>
              </a:rPr>
              <a:t>provide </a:t>
            </a:r>
            <a:r>
              <a:rPr lang="en-GB" sz="2000" dirty="0">
                <a:latin typeface="+mj-lt"/>
                <a:cs typeface="Arial"/>
              </a:rPr>
              <a:t>deeper insight certain characteristic of an </a:t>
            </a:r>
            <a:r>
              <a:rPr lang="en-GB" sz="2000" dirty="0" smtClean="0">
                <a:latin typeface="+mj-lt"/>
                <a:cs typeface="Arial"/>
              </a:rPr>
              <a:t>interaction.</a:t>
            </a:r>
          </a:p>
          <a:p>
            <a:endParaRPr lang="en-GB" sz="2400" dirty="0" smtClean="0"/>
          </a:p>
          <a:p>
            <a:r>
              <a:rPr lang="en-GB" sz="2000" dirty="0"/>
              <a:t>X-ray </a:t>
            </a:r>
            <a:r>
              <a:rPr lang="en-GB" sz="2000" dirty="0" smtClean="0"/>
              <a:t>crystallography is considered the </a:t>
            </a:r>
            <a:r>
              <a:rPr lang="en-GB" sz="2000" b="1" dirty="0" smtClean="0"/>
              <a:t>gold standard </a:t>
            </a:r>
            <a:r>
              <a:rPr lang="en-GB" sz="2000" dirty="0" smtClean="0"/>
              <a:t>for PPI, since it provides high quality data for binding surfaces to t</a:t>
            </a:r>
            <a:r>
              <a:rPr lang="it-IT" sz="2000" dirty="0" smtClean="0"/>
              <a:t>he</a:t>
            </a:r>
            <a:r>
              <a:rPr lang="en-GB" sz="2000" dirty="0" smtClean="0"/>
              <a:t> level of individual atoms and binding sites.</a:t>
            </a:r>
            <a:endParaRPr lang="en-GB" sz="2000" dirty="0"/>
          </a:p>
          <a:p>
            <a:endParaRPr lang="en-GB" dirty="0"/>
          </a:p>
        </p:txBody>
      </p:sp>
      <p:sp>
        <p:nvSpPr>
          <p:cNvPr id="3" name="Rettangolo 2"/>
          <p:cNvSpPr/>
          <p:nvPr/>
        </p:nvSpPr>
        <p:spPr>
          <a:xfrm>
            <a:off x="172413" y="6268956"/>
            <a:ext cx="32164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sz="1200" dirty="0" err="1" smtClean="0"/>
              <a:t>From</a:t>
            </a:r>
            <a:r>
              <a:rPr lang="nl-NL" sz="1200" dirty="0" smtClean="0"/>
              <a:t> Thomas </a:t>
            </a:r>
            <a:r>
              <a:rPr lang="nl-NL" sz="1200" dirty="0" err="1"/>
              <a:t>Splettstoesser</a:t>
            </a:r>
            <a:r>
              <a:rPr lang="nl-NL" sz="1200" dirty="0"/>
              <a:t> (</a:t>
            </a:r>
            <a:r>
              <a:rPr lang="nl-NL" sz="1200" dirty="0" err="1" smtClean="0"/>
              <a:t>www.scistyle.com</a:t>
            </a:r>
            <a:r>
              <a:rPr lang="nl-NL" sz="1200" dirty="0" smtClean="0"/>
              <a:t>)</a:t>
            </a:r>
            <a:endParaRPr lang="it-IT" sz="1200" dirty="0"/>
          </a:p>
        </p:txBody>
      </p:sp>
      <p:pic>
        <p:nvPicPr>
          <p:cNvPr id="4" name="Immagine 3" descr="X_ray_diffraction1.jp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088" y="3066289"/>
            <a:ext cx="8056171" cy="3208458"/>
          </a:xfrm>
          <a:prstGeom prst="rect">
            <a:avLst/>
          </a:prstGeom>
        </p:spPr>
      </p:pic>
      <p:sp>
        <p:nvSpPr>
          <p:cNvPr id="12" name="CasellaDiTesto 5"/>
          <p:cNvSpPr txBox="1"/>
          <p:nvPr/>
        </p:nvSpPr>
        <p:spPr>
          <a:xfrm>
            <a:off x="481257" y="259875"/>
            <a:ext cx="816160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953735"/>
                </a:solidFill>
              </a:rPr>
              <a:t>Methods to detect protein</a:t>
            </a:r>
            <a:r>
              <a:rPr lang="en-US" sz="3200" b="1" dirty="0">
                <a:solidFill>
                  <a:srgbClr val="953735"/>
                </a:solidFill>
              </a:rPr>
              <a:t>-protein </a:t>
            </a:r>
            <a:r>
              <a:rPr lang="en-US" sz="3200" b="1" dirty="0" smtClean="0">
                <a:solidFill>
                  <a:srgbClr val="953735"/>
                </a:solidFill>
              </a:rPr>
              <a:t>interactions</a:t>
            </a:r>
            <a:endParaRPr lang="it-IT" sz="3200" b="1" dirty="0">
              <a:solidFill>
                <a:srgbClr val="95373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9634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/>
          <p:cNvSpPr/>
          <p:nvPr/>
        </p:nvSpPr>
        <p:spPr>
          <a:xfrm>
            <a:off x="293058" y="922006"/>
            <a:ext cx="867996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GB" dirty="0" smtClean="0"/>
          </a:p>
          <a:p>
            <a:r>
              <a:rPr lang="en-US" dirty="0">
                <a:solidFill>
                  <a:srgbClr val="000000"/>
                </a:solidFill>
              </a:rPr>
              <a:t>The main binary methods </a:t>
            </a:r>
            <a:r>
              <a:rPr lang="en-US" dirty="0" smtClean="0">
                <a:solidFill>
                  <a:srgbClr val="000000"/>
                </a:solidFill>
              </a:rPr>
              <a:t>to detect </a:t>
            </a:r>
            <a:r>
              <a:rPr lang="en-US" dirty="0" smtClean="0">
                <a:solidFill>
                  <a:srgbClr val="000000"/>
                </a:solidFill>
              </a:rPr>
              <a:t>direct </a:t>
            </a:r>
            <a:r>
              <a:rPr lang="en-US" dirty="0">
                <a:solidFill>
                  <a:srgbClr val="000000"/>
                </a:solidFill>
              </a:rPr>
              <a:t>physical interactions between protein pairs </a:t>
            </a:r>
            <a:r>
              <a:rPr lang="en-US" dirty="0" smtClean="0">
                <a:solidFill>
                  <a:srgbClr val="000000"/>
                </a:solidFill>
              </a:rPr>
              <a:t>is </a:t>
            </a:r>
            <a:r>
              <a:rPr lang="en-US" b="1" dirty="0" smtClean="0">
                <a:solidFill>
                  <a:srgbClr val="000000"/>
                </a:solidFill>
              </a:rPr>
              <a:t>Yeast </a:t>
            </a:r>
            <a:r>
              <a:rPr lang="en-US" b="1" dirty="0">
                <a:solidFill>
                  <a:srgbClr val="000000"/>
                </a:solidFill>
              </a:rPr>
              <a:t>two-hybrid (Y2H</a:t>
            </a:r>
            <a:r>
              <a:rPr lang="en-US" b="1" dirty="0" smtClean="0">
                <a:solidFill>
                  <a:srgbClr val="000000"/>
                </a:solidFill>
              </a:rPr>
              <a:t>) - </a:t>
            </a:r>
            <a:r>
              <a:rPr lang="en-US" dirty="0" smtClean="0">
                <a:solidFill>
                  <a:srgbClr val="000000"/>
                </a:solidFill>
              </a:rPr>
              <a:t>The </a:t>
            </a:r>
            <a:r>
              <a:rPr lang="en-US" dirty="0">
                <a:solidFill>
                  <a:srgbClr val="000000"/>
                </a:solidFill>
              </a:rPr>
              <a:t>strategy interrogates two proteins, called </a:t>
            </a:r>
            <a:r>
              <a:rPr lang="en-US" b="1" dirty="0">
                <a:solidFill>
                  <a:srgbClr val="FF0000"/>
                </a:solidFill>
              </a:rPr>
              <a:t>bait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and </a:t>
            </a:r>
            <a:r>
              <a:rPr lang="en-US" b="1" dirty="0">
                <a:solidFill>
                  <a:srgbClr val="FF0000"/>
                </a:solidFill>
              </a:rPr>
              <a:t>prey</a:t>
            </a:r>
            <a:r>
              <a:rPr lang="en-US" dirty="0">
                <a:solidFill>
                  <a:srgbClr val="000000"/>
                </a:solidFill>
              </a:rPr>
              <a:t>, coupled to two halves of a transcription factor and expressed in yeast. If the proteins make </a:t>
            </a:r>
            <a:r>
              <a:rPr lang="en-US" dirty="0" smtClean="0">
                <a:solidFill>
                  <a:srgbClr val="000000"/>
                </a:solidFill>
              </a:rPr>
              <a:t>a contact</a:t>
            </a:r>
            <a:r>
              <a:rPr lang="en-US" dirty="0">
                <a:solidFill>
                  <a:srgbClr val="000000"/>
                </a:solidFill>
              </a:rPr>
              <a:t>, they reconstitute </a:t>
            </a:r>
            <a:r>
              <a:rPr lang="en-US" dirty="0" smtClean="0">
                <a:solidFill>
                  <a:srgbClr val="000000"/>
                </a:solidFill>
              </a:rPr>
              <a:t>the </a:t>
            </a:r>
            <a:r>
              <a:rPr lang="en-US" dirty="0">
                <a:solidFill>
                  <a:srgbClr val="000000"/>
                </a:solidFill>
              </a:rPr>
              <a:t>transcription factor that activates a reporter gene.</a:t>
            </a:r>
          </a:p>
          <a:p>
            <a:endParaRPr lang="en-US" dirty="0">
              <a:solidFill>
                <a:srgbClr val="000000"/>
              </a:solidFill>
            </a:endParaRPr>
          </a:p>
          <a:p>
            <a:endParaRPr lang="en-GB" dirty="0" smtClean="0"/>
          </a:p>
        </p:txBody>
      </p:sp>
      <p:sp>
        <p:nvSpPr>
          <p:cNvPr id="6" name="CasellaDiTesto 5"/>
          <p:cNvSpPr txBox="1"/>
          <p:nvPr/>
        </p:nvSpPr>
        <p:spPr>
          <a:xfrm>
            <a:off x="518351" y="355635"/>
            <a:ext cx="816160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953735"/>
                </a:solidFill>
              </a:rPr>
              <a:t>Methods to detect protein</a:t>
            </a:r>
            <a:r>
              <a:rPr lang="en-US" sz="3200" b="1" dirty="0">
                <a:solidFill>
                  <a:srgbClr val="953735"/>
                </a:solidFill>
              </a:rPr>
              <a:t>-protein </a:t>
            </a:r>
            <a:r>
              <a:rPr lang="en-US" sz="3200" b="1" dirty="0" smtClean="0">
                <a:solidFill>
                  <a:srgbClr val="953735"/>
                </a:solidFill>
              </a:rPr>
              <a:t>interactions</a:t>
            </a:r>
            <a:endParaRPr lang="it-IT" sz="3200" b="1" dirty="0">
              <a:solidFill>
                <a:srgbClr val="953735"/>
              </a:solidFill>
            </a:endParaRPr>
          </a:p>
        </p:txBody>
      </p:sp>
      <p:sp>
        <p:nvSpPr>
          <p:cNvPr id="3" name="CasellaDiTesto 2"/>
          <p:cNvSpPr txBox="1"/>
          <p:nvPr/>
        </p:nvSpPr>
        <p:spPr>
          <a:xfrm flipH="1">
            <a:off x="164352" y="5944204"/>
            <a:ext cx="88451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 smtClean="0"/>
              <a:t>From </a:t>
            </a:r>
            <a:r>
              <a:rPr lang="en-US" sz="1200" dirty="0"/>
              <a:t>Yeast Two-Hybrid, a Powerful Tool for Systems Biology, Anna </a:t>
            </a:r>
            <a:r>
              <a:rPr lang="en-US" sz="1200" dirty="0" err="1"/>
              <a:t>Brückner</a:t>
            </a:r>
            <a:r>
              <a:rPr lang="en-US" sz="1200" dirty="0"/>
              <a:t> , Cécile </a:t>
            </a:r>
            <a:r>
              <a:rPr lang="en-US" sz="1200" dirty="0" err="1"/>
              <a:t>Polge</a:t>
            </a:r>
            <a:r>
              <a:rPr lang="en-US" sz="1200" dirty="0"/>
              <a:t>, Nicolas </a:t>
            </a:r>
            <a:r>
              <a:rPr lang="en-US" sz="1200" dirty="0" err="1"/>
              <a:t>Lentze</a:t>
            </a:r>
            <a:r>
              <a:rPr lang="en-US" sz="1200" dirty="0"/>
              <a:t>, Daniel </a:t>
            </a:r>
            <a:r>
              <a:rPr lang="en-US" sz="1200" dirty="0" err="1"/>
              <a:t>Auerbach</a:t>
            </a:r>
            <a:r>
              <a:rPr lang="en-US" sz="1200" dirty="0"/>
              <a:t> and </a:t>
            </a:r>
            <a:r>
              <a:rPr lang="en-US" sz="1200" dirty="0" err="1"/>
              <a:t>Uwe</a:t>
            </a:r>
            <a:r>
              <a:rPr lang="en-US" sz="1200" dirty="0"/>
              <a:t> </a:t>
            </a:r>
            <a:r>
              <a:rPr lang="en-US" sz="1200" dirty="0" err="1"/>
              <a:t>Schlattner</a:t>
            </a:r>
            <a:r>
              <a:rPr lang="en-US" sz="1200" dirty="0"/>
              <a:t>, </a:t>
            </a:r>
            <a:r>
              <a:rPr lang="it-IT" sz="1200" i="1" dirty="0" err="1"/>
              <a:t>Int</a:t>
            </a:r>
            <a:r>
              <a:rPr lang="it-IT" sz="1200" i="1" dirty="0"/>
              <a:t>. </a:t>
            </a:r>
            <a:r>
              <a:rPr lang="it-IT" sz="1200" i="1" dirty="0" err="1"/>
              <a:t>J</a:t>
            </a:r>
            <a:r>
              <a:rPr lang="it-IT" sz="1200" i="1" dirty="0"/>
              <a:t>. </a:t>
            </a:r>
            <a:r>
              <a:rPr lang="it-IT" sz="1200" i="1" dirty="0" err="1"/>
              <a:t>Mol</a:t>
            </a:r>
            <a:r>
              <a:rPr lang="it-IT" sz="1200" i="1" dirty="0"/>
              <a:t>. Sci.</a:t>
            </a:r>
            <a:r>
              <a:rPr lang="it-IT" sz="1200" dirty="0"/>
              <a:t> </a:t>
            </a:r>
            <a:r>
              <a:rPr lang="it-IT" sz="1200" b="1" dirty="0"/>
              <a:t>2009</a:t>
            </a:r>
            <a:endParaRPr lang="en-US" sz="1200" dirty="0"/>
          </a:p>
          <a:p>
            <a:endParaRPr lang="it-IT" sz="1200" dirty="0"/>
          </a:p>
        </p:txBody>
      </p:sp>
      <p:pic>
        <p:nvPicPr>
          <p:cNvPr id="5" name="Immagine 4" descr="ijms-10-02763f1-102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941" y="2551382"/>
            <a:ext cx="3561093" cy="3369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4187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/>
          <p:cNvSpPr/>
          <p:nvPr/>
        </p:nvSpPr>
        <p:spPr>
          <a:xfrm>
            <a:off x="325620" y="986059"/>
            <a:ext cx="867996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The most common co-</a:t>
            </a:r>
            <a:r>
              <a:rPr lang="en-US" dirty="0" smtClean="0">
                <a:solidFill>
                  <a:srgbClr val="000000"/>
                </a:solidFill>
              </a:rPr>
              <a:t>complex method </a:t>
            </a:r>
            <a:r>
              <a:rPr lang="en-US" dirty="0">
                <a:solidFill>
                  <a:srgbClr val="000000"/>
                </a:solidFill>
              </a:rPr>
              <a:t>is </a:t>
            </a:r>
            <a:r>
              <a:rPr lang="en-US" b="1" dirty="0">
                <a:solidFill>
                  <a:srgbClr val="000000"/>
                </a:solidFill>
              </a:rPr>
              <a:t>co-</a:t>
            </a:r>
            <a:r>
              <a:rPr lang="en-US" b="1" dirty="0" err="1" smtClean="0">
                <a:solidFill>
                  <a:srgbClr val="000000"/>
                </a:solidFill>
              </a:rPr>
              <a:t>immunoprecipitation</a:t>
            </a:r>
            <a:r>
              <a:rPr lang="en-US" b="1" dirty="0" smtClean="0">
                <a:solidFill>
                  <a:srgbClr val="000000"/>
                </a:solidFill>
              </a:rPr>
              <a:t> (</a:t>
            </a:r>
            <a:r>
              <a:rPr lang="en-US" b="1" dirty="0">
                <a:solidFill>
                  <a:srgbClr val="000000"/>
                </a:solidFill>
              </a:rPr>
              <a:t>co-IP) coupled with mass spectrometry (MS</a:t>
            </a:r>
            <a:r>
              <a:rPr lang="en-US" b="1" dirty="0" smtClean="0">
                <a:solidFill>
                  <a:srgbClr val="000000"/>
                </a:solidFill>
              </a:rPr>
              <a:t>). </a:t>
            </a:r>
            <a:r>
              <a:rPr lang="en-US" dirty="0" smtClean="0">
                <a:solidFill>
                  <a:srgbClr val="000000"/>
                </a:solidFill>
              </a:rPr>
              <a:t>In </a:t>
            </a:r>
            <a:r>
              <a:rPr lang="en-US" dirty="0">
                <a:solidFill>
                  <a:srgbClr val="000000"/>
                </a:solidFill>
              </a:rPr>
              <a:t>this approach, </a:t>
            </a:r>
            <a:r>
              <a:rPr lang="en-US" dirty="0" smtClean="0"/>
              <a:t>the bait protein, </a:t>
            </a:r>
            <a:r>
              <a:rPr lang="en-US" dirty="0"/>
              <a:t>usually expressed in the cell </a:t>
            </a:r>
            <a:r>
              <a:rPr lang="en-US" i="1" dirty="0" smtClean="0"/>
              <a:t>in </a:t>
            </a:r>
            <a:r>
              <a:rPr lang="en-US" i="1" dirty="0"/>
              <a:t>vivo</a:t>
            </a:r>
            <a:r>
              <a:rPr lang="en-US" dirty="0"/>
              <a:t> </a:t>
            </a:r>
            <a:r>
              <a:rPr lang="en-US" dirty="0" smtClean="0"/>
              <a:t>conditions, is affinity purified and the interacting partners are detected by mass spectrometry.</a:t>
            </a:r>
            <a:endParaRPr lang="en-GB" dirty="0" smtClean="0"/>
          </a:p>
        </p:txBody>
      </p:sp>
      <p:pic>
        <p:nvPicPr>
          <p:cNvPr id="3" name="Immagine 2" descr="co-immunoprecipitation-650px.jp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611" y="2363173"/>
            <a:ext cx="7055226" cy="4508408"/>
          </a:xfrm>
          <a:prstGeom prst="rect">
            <a:avLst/>
          </a:prstGeom>
        </p:spPr>
      </p:pic>
      <p:sp>
        <p:nvSpPr>
          <p:cNvPr id="12" name="CasellaDiTesto 5"/>
          <p:cNvSpPr txBox="1"/>
          <p:nvPr/>
        </p:nvSpPr>
        <p:spPr>
          <a:xfrm>
            <a:off x="518351" y="272110"/>
            <a:ext cx="816160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953735"/>
                </a:solidFill>
              </a:rPr>
              <a:t>Methods to detect protein</a:t>
            </a:r>
            <a:r>
              <a:rPr lang="en-US" sz="3200" b="1" dirty="0">
                <a:solidFill>
                  <a:srgbClr val="953735"/>
                </a:solidFill>
              </a:rPr>
              <a:t>-protein </a:t>
            </a:r>
            <a:r>
              <a:rPr lang="en-US" sz="3200" b="1" dirty="0" smtClean="0">
                <a:solidFill>
                  <a:srgbClr val="953735"/>
                </a:solidFill>
              </a:rPr>
              <a:t>interactions</a:t>
            </a:r>
            <a:endParaRPr lang="it-IT" sz="3200" b="1" dirty="0">
              <a:solidFill>
                <a:srgbClr val="95373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56338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asellaDiTesto 11"/>
          <p:cNvSpPr txBox="1"/>
          <p:nvPr/>
        </p:nvSpPr>
        <p:spPr>
          <a:xfrm>
            <a:off x="1855000" y="102060"/>
            <a:ext cx="5440375" cy="789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it-IT" sz="3200" b="1" dirty="0" smtClean="0">
                <a:solidFill>
                  <a:srgbClr val="953735"/>
                </a:solidFill>
                <a:latin typeface="Century Gothic" panose="020B0502020202020204" pitchFamily="34" charset="0"/>
              </a:rPr>
              <a:t>Databases and </a:t>
            </a:r>
            <a:r>
              <a:rPr lang="it-IT" sz="3200" b="1" dirty="0" err="1" smtClean="0">
                <a:solidFill>
                  <a:srgbClr val="953735"/>
                </a:solidFill>
                <a:latin typeface="Century Gothic" panose="020B0502020202020204" pitchFamily="34" charset="0"/>
              </a:rPr>
              <a:t>curation</a:t>
            </a:r>
            <a:endParaRPr lang="it-IT" sz="3200" b="1" dirty="0">
              <a:solidFill>
                <a:srgbClr val="953735"/>
              </a:solidFill>
              <a:latin typeface="Century Gothic" panose="020B0502020202020204" pitchFamily="34" charset="0"/>
            </a:endParaRPr>
          </a:p>
        </p:txBody>
      </p:sp>
      <p:sp>
        <p:nvSpPr>
          <p:cNvPr id="41" name="AutoShape 18"/>
          <p:cNvSpPr>
            <a:spLocks noChangeArrowheads="1"/>
          </p:cNvSpPr>
          <p:nvPr/>
        </p:nvSpPr>
        <p:spPr bwMode="auto">
          <a:xfrm>
            <a:off x="1427826" y="4548836"/>
            <a:ext cx="2454706" cy="1480343"/>
          </a:xfrm>
          <a:prstGeom prst="flowChartMagneticDisk">
            <a:avLst/>
          </a:prstGeom>
          <a:solidFill>
            <a:schemeClr val="accent2">
              <a:lumMod val="60000"/>
              <a:lumOff val="40000"/>
            </a:schemeClr>
          </a:solidFill>
          <a:ln w="12700" cmpd="sng">
            <a:solidFill>
              <a:srgbClr val="36290F"/>
            </a:solidFill>
            <a:round/>
            <a:headEnd/>
            <a:tailEnd/>
          </a:ln>
        </p:spPr>
        <p:txBody>
          <a:bodyPr wrap="none" anchor="ctr"/>
          <a:lstStyle/>
          <a:p>
            <a:r>
              <a:rPr lang="it-IT" b="1" dirty="0" smtClean="0">
                <a:solidFill>
                  <a:srgbClr val="36290F"/>
                </a:solidFill>
              </a:rPr>
              <a:t>  Molecular </a:t>
            </a:r>
            <a:r>
              <a:rPr lang="it-IT" b="1" dirty="0" err="1" smtClean="0">
                <a:solidFill>
                  <a:srgbClr val="36290F"/>
                </a:solidFill>
              </a:rPr>
              <a:t>Interaction</a:t>
            </a:r>
            <a:endParaRPr lang="it-IT" b="1" dirty="0" smtClean="0">
              <a:solidFill>
                <a:srgbClr val="36290F"/>
              </a:solidFill>
            </a:endParaRPr>
          </a:p>
          <a:p>
            <a:r>
              <a:rPr lang="it-IT" b="1" dirty="0" smtClean="0">
                <a:solidFill>
                  <a:srgbClr val="36290F"/>
                </a:solidFill>
              </a:rPr>
              <a:t>	</a:t>
            </a:r>
            <a:r>
              <a:rPr lang="it-IT" b="1" dirty="0" err="1" smtClean="0">
                <a:solidFill>
                  <a:srgbClr val="36290F"/>
                </a:solidFill>
              </a:rPr>
              <a:t>DataBases</a:t>
            </a:r>
            <a:endParaRPr lang="it-IT" b="1" dirty="0">
              <a:solidFill>
                <a:srgbClr val="36290F"/>
              </a:solidFill>
            </a:endParaRPr>
          </a:p>
        </p:txBody>
      </p:sp>
      <p:sp>
        <p:nvSpPr>
          <p:cNvPr id="56" name="AutoShape 10"/>
          <p:cNvSpPr>
            <a:spLocks noChangeArrowheads="1"/>
          </p:cNvSpPr>
          <p:nvPr/>
        </p:nvSpPr>
        <p:spPr bwMode="auto">
          <a:xfrm rot="16200000">
            <a:off x="2777803" y="1852871"/>
            <a:ext cx="295296" cy="540544"/>
          </a:xfrm>
          <a:prstGeom prst="downArrow">
            <a:avLst>
              <a:gd name="adj1" fmla="val 50000"/>
              <a:gd name="adj2" fmla="val 41728"/>
            </a:avLst>
          </a:prstGeom>
          <a:solidFill>
            <a:srgbClr val="D99694"/>
          </a:solidFill>
          <a:ln w="12700" cmpd="sng">
            <a:solidFill>
              <a:srgbClr val="36290F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l"/>
            <a:endParaRPr lang="it-IT"/>
          </a:p>
        </p:txBody>
      </p:sp>
      <p:pic>
        <p:nvPicPr>
          <p:cNvPr id="60" name="Immagine 5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6107" y="1648556"/>
            <a:ext cx="1331717" cy="631333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4" name="Immagine 3" descr="the-art-of-content-curation-e1413886594512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0841" y="1648556"/>
            <a:ext cx="2314667" cy="1543865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9" name="CasellaDiTesto 8"/>
          <p:cNvSpPr txBox="1"/>
          <p:nvPr/>
        </p:nvSpPr>
        <p:spPr>
          <a:xfrm>
            <a:off x="3496710" y="1201213"/>
            <a:ext cx="2170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 smtClean="0"/>
              <a:t>Scientific</a:t>
            </a:r>
            <a:r>
              <a:rPr lang="it-IT" dirty="0" smtClean="0"/>
              <a:t> </a:t>
            </a:r>
            <a:r>
              <a:rPr lang="it-IT" dirty="0" err="1" smtClean="0"/>
              <a:t>Curators</a:t>
            </a:r>
            <a:endParaRPr lang="it-IT" dirty="0"/>
          </a:p>
        </p:txBody>
      </p:sp>
      <p:pic>
        <p:nvPicPr>
          <p:cNvPr id="11" name="Immagine 10" descr="frankestain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00" y="1648556"/>
            <a:ext cx="2533837" cy="1270915"/>
          </a:xfrm>
          <a:prstGeom prst="rect">
            <a:avLst/>
          </a:prstGeom>
        </p:spPr>
      </p:pic>
      <p:sp>
        <p:nvSpPr>
          <p:cNvPr id="22" name="CasellaDiTesto 21"/>
          <p:cNvSpPr txBox="1"/>
          <p:nvPr/>
        </p:nvSpPr>
        <p:spPr>
          <a:xfrm>
            <a:off x="268941" y="1201213"/>
            <a:ext cx="1894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 smtClean="0"/>
              <a:t>Wet</a:t>
            </a:r>
            <a:r>
              <a:rPr lang="it-IT" dirty="0" smtClean="0"/>
              <a:t> Lab </a:t>
            </a:r>
            <a:r>
              <a:rPr lang="it-IT" dirty="0" err="1" smtClean="0"/>
              <a:t>Scientists</a:t>
            </a:r>
            <a:endParaRPr lang="it-IT" dirty="0"/>
          </a:p>
        </p:txBody>
      </p:sp>
      <p:pic>
        <p:nvPicPr>
          <p:cNvPr id="23" name="Immagine 22" descr="euromed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2489" y="1590314"/>
            <a:ext cx="1022886" cy="730633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25" name="Immagine 24" descr="ncbi_logo_w500x247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930" y="2481326"/>
            <a:ext cx="1335306" cy="659641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31" name="Immagine 30" descr="uniptotlogo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7784" y="2403364"/>
            <a:ext cx="1318559" cy="791135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63" name="AutoShape 10"/>
          <p:cNvSpPr>
            <a:spLocks noChangeArrowheads="1"/>
          </p:cNvSpPr>
          <p:nvPr/>
        </p:nvSpPr>
        <p:spPr bwMode="auto">
          <a:xfrm rot="9433123">
            <a:off x="1915990" y="3388199"/>
            <a:ext cx="453073" cy="1073075"/>
          </a:xfrm>
          <a:prstGeom prst="downArrow">
            <a:avLst>
              <a:gd name="adj1" fmla="val 50000"/>
              <a:gd name="adj2" fmla="val 41728"/>
            </a:avLst>
          </a:prstGeom>
          <a:solidFill>
            <a:srgbClr val="D99694"/>
          </a:solidFill>
          <a:ln w="12700" cmpd="sng">
            <a:solidFill>
              <a:srgbClr val="36290F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l"/>
            <a:endParaRPr lang="it-IT"/>
          </a:p>
        </p:txBody>
      </p:sp>
      <p:sp>
        <p:nvSpPr>
          <p:cNvPr id="64" name="AutoShape 10"/>
          <p:cNvSpPr>
            <a:spLocks noChangeArrowheads="1"/>
          </p:cNvSpPr>
          <p:nvPr/>
        </p:nvSpPr>
        <p:spPr bwMode="auto">
          <a:xfrm rot="1273950">
            <a:off x="2977215" y="3430141"/>
            <a:ext cx="453073" cy="1073075"/>
          </a:xfrm>
          <a:prstGeom prst="downArrow">
            <a:avLst>
              <a:gd name="adj1" fmla="val 50000"/>
              <a:gd name="adj2" fmla="val 41728"/>
            </a:avLst>
          </a:prstGeom>
          <a:solidFill>
            <a:srgbClr val="D99694"/>
          </a:solidFill>
          <a:ln w="12700" cmpd="sng">
            <a:solidFill>
              <a:srgbClr val="36290F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l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447220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2"/>
          <p:cNvSpPr/>
          <p:nvPr/>
        </p:nvSpPr>
        <p:spPr>
          <a:xfrm>
            <a:off x="358189" y="2037326"/>
            <a:ext cx="8531415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b="1" dirty="0"/>
              <a:t>Molecular interaction </a:t>
            </a:r>
            <a:r>
              <a:rPr lang="en-GB" sz="2800" b="1" dirty="0" smtClean="0"/>
              <a:t>databases </a:t>
            </a:r>
            <a:r>
              <a:rPr lang="en-GB" sz="2800" dirty="0"/>
              <a:t>have been </a:t>
            </a:r>
            <a:r>
              <a:rPr lang="en-GB" sz="2800" dirty="0" smtClean="0"/>
              <a:t>established to </a:t>
            </a:r>
            <a:r>
              <a:rPr lang="en-GB" sz="2800" b="1" dirty="0" smtClean="0">
                <a:solidFill>
                  <a:srgbClr val="FF0000"/>
                </a:solidFill>
              </a:rPr>
              <a:t>collect</a:t>
            </a:r>
            <a:r>
              <a:rPr lang="en-GB" sz="2800" dirty="0" smtClean="0"/>
              <a:t>, </a:t>
            </a:r>
            <a:r>
              <a:rPr lang="en-GB" sz="2800" b="1" dirty="0" smtClean="0">
                <a:solidFill>
                  <a:srgbClr val="FF0000"/>
                </a:solidFill>
              </a:rPr>
              <a:t>archive</a:t>
            </a:r>
            <a:r>
              <a:rPr lang="en-GB" sz="2800" dirty="0" smtClean="0">
                <a:solidFill>
                  <a:srgbClr val="FF0000"/>
                </a:solidFill>
              </a:rPr>
              <a:t> </a:t>
            </a:r>
            <a:r>
              <a:rPr lang="en-GB" sz="2800" dirty="0" smtClean="0"/>
              <a:t>and </a:t>
            </a:r>
            <a:r>
              <a:rPr lang="en-GB" sz="2800" b="1" dirty="0" smtClean="0">
                <a:solidFill>
                  <a:srgbClr val="FF0000"/>
                </a:solidFill>
              </a:rPr>
              <a:t>disseminate</a:t>
            </a:r>
            <a:r>
              <a:rPr lang="en-GB" sz="2800" dirty="0" smtClean="0">
                <a:solidFill>
                  <a:srgbClr val="FF0000"/>
                </a:solidFill>
              </a:rPr>
              <a:t> </a:t>
            </a:r>
            <a:r>
              <a:rPr lang="en-GB" sz="2800" dirty="0"/>
              <a:t>molecular interaction </a:t>
            </a:r>
            <a:r>
              <a:rPr lang="en-GB" sz="2800" dirty="0" smtClean="0"/>
              <a:t>data</a:t>
            </a:r>
            <a:r>
              <a:rPr lang="en-GB" sz="2800" dirty="0"/>
              <a:t>  </a:t>
            </a:r>
            <a:r>
              <a:rPr lang="en-GB" sz="2800" dirty="0" smtClean="0"/>
              <a:t>in a </a:t>
            </a:r>
            <a:r>
              <a:rPr lang="en-GB" sz="2800" b="1" dirty="0" smtClean="0"/>
              <a:t>structured </a:t>
            </a:r>
            <a:r>
              <a:rPr lang="en-GB" sz="2800" b="1" dirty="0"/>
              <a:t>format</a:t>
            </a:r>
            <a:r>
              <a:rPr lang="en-GB" sz="2800" dirty="0"/>
              <a:t> </a:t>
            </a:r>
            <a:r>
              <a:rPr lang="en-GB" sz="2800" dirty="0" smtClean="0"/>
              <a:t>to </a:t>
            </a:r>
            <a:r>
              <a:rPr lang="en-GB" sz="2800" dirty="0"/>
              <a:t>perform searches and bioinformatics </a:t>
            </a:r>
            <a:r>
              <a:rPr lang="en-GB" sz="2800" dirty="0" smtClean="0"/>
              <a:t>analyses</a:t>
            </a:r>
          </a:p>
          <a:p>
            <a:endParaRPr lang="en-GB" sz="2800" dirty="0" smtClean="0"/>
          </a:p>
        </p:txBody>
      </p:sp>
      <p:sp>
        <p:nvSpPr>
          <p:cNvPr id="4" name="CasellaDiTesto 3"/>
          <p:cNvSpPr txBox="1"/>
          <p:nvPr/>
        </p:nvSpPr>
        <p:spPr>
          <a:xfrm>
            <a:off x="1766641" y="161854"/>
            <a:ext cx="571502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200" b="1" dirty="0" smtClean="0">
                <a:solidFill>
                  <a:schemeClr val="accent2">
                    <a:lumMod val="75000"/>
                  </a:schemeClr>
                </a:solidFill>
              </a:rPr>
              <a:t>Molecular </a:t>
            </a:r>
            <a:r>
              <a:rPr lang="it-IT" sz="3200" b="1" dirty="0" err="1" smtClean="0">
                <a:solidFill>
                  <a:schemeClr val="accent2">
                    <a:lumMod val="75000"/>
                  </a:schemeClr>
                </a:solidFill>
              </a:rPr>
              <a:t>Interaction</a:t>
            </a:r>
            <a:r>
              <a:rPr lang="it-IT" sz="3200" b="1" dirty="0" smtClean="0">
                <a:solidFill>
                  <a:schemeClr val="accent2">
                    <a:lumMod val="75000"/>
                  </a:schemeClr>
                </a:solidFill>
              </a:rPr>
              <a:t> Databases</a:t>
            </a:r>
            <a:endParaRPr lang="it-IT" sz="32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61406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4570</TotalTime>
  <Words>2872</Words>
  <Application>Microsoft Macintosh PowerPoint</Application>
  <PresentationFormat>On-screen Show (4:3)</PresentationFormat>
  <Paragraphs>275</Paragraphs>
  <Slides>42</Slides>
  <Notes>24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Links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4" baseType="lpstr">
      <vt:lpstr>Office Theme</vt:lpstr>
      <vt:lpstr>\\localhost\Users\luanalicata\Desktop\Documento1!OLE_LINK1</vt:lpstr>
      <vt:lpstr>Bioinformatics resources to study PPIs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PPI databases categorisation and qualification</vt:lpstr>
      <vt:lpstr>PowerPoint Presentation</vt:lpstr>
      <vt:lpstr>PowerPoint Presentation</vt:lpstr>
      <vt:lpstr>PPI (web) resources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Resources (databases) and tools to study PPIs </dc:title>
  <dc:creator>Allegra Via</dc:creator>
  <cp:lastModifiedBy>Allegra Via</cp:lastModifiedBy>
  <cp:revision>51</cp:revision>
  <dcterms:created xsi:type="dcterms:W3CDTF">2016-01-28T14:46:20Z</dcterms:created>
  <dcterms:modified xsi:type="dcterms:W3CDTF">2017-02-06T14:53:00Z</dcterms:modified>
</cp:coreProperties>
</file>